
<file path=[Content_Types].xml><?xml version="1.0" encoding="utf-8"?>
<Types xmlns="http://schemas.openxmlformats.org/package/2006/content-types">
  <Default Extension="png" ContentType="image/png"/>
  <Default Extension="bmp" ContentType="image/bmp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256" r:id="rId3"/>
    <p:sldId id="302" r:id="rId4"/>
    <p:sldId id="257" r:id="rId5"/>
    <p:sldId id="321" r:id="rId6"/>
    <p:sldId id="322" r:id="rId7"/>
    <p:sldId id="323" r:id="rId8"/>
    <p:sldId id="306" r:id="rId9"/>
    <p:sldId id="304" r:id="rId10"/>
    <p:sldId id="324" r:id="rId11"/>
    <p:sldId id="325" r:id="rId12"/>
    <p:sldId id="307" r:id="rId13"/>
    <p:sldId id="329" r:id="rId14"/>
    <p:sldId id="309" r:id="rId15"/>
    <p:sldId id="308" r:id="rId16"/>
    <p:sldId id="310" r:id="rId17"/>
    <p:sldId id="311" r:id="rId18"/>
    <p:sldId id="301" r:id="rId19"/>
    <p:sldId id="326" r:id="rId20"/>
    <p:sldId id="312" r:id="rId21"/>
    <p:sldId id="313" r:id="rId22"/>
    <p:sldId id="314" r:id="rId23"/>
    <p:sldId id="315" r:id="rId24"/>
    <p:sldId id="316" r:id="rId25"/>
    <p:sldId id="327" r:id="rId26"/>
    <p:sldId id="318" r:id="rId27"/>
    <p:sldId id="258" r:id="rId28"/>
    <p:sldId id="338" r:id="rId29"/>
    <p:sldId id="340" r:id="rId30"/>
    <p:sldId id="339" r:id="rId31"/>
    <p:sldId id="341" r:id="rId32"/>
    <p:sldId id="330" r:id="rId33"/>
    <p:sldId id="331" r:id="rId34"/>
    <p:sldId id="332" r:id="rId35"/>
    <p:sldId id="320" r:id="rId36"/>
    <p:sldId id="328" r:id="rId37"/>
    <p:sldId id="319" r:id="rId38"/>
    <p:sldId id="333" r:id="rId39"/>
    <p:sldId id="334" r:id="rId40"/>
    <p:sldId id="335" r:id="rId41"/>
    <p:sldId id="336" r:id="rId42"/>
    <p:sldId id="343" r:id="rId43"/>
    <p:sldId id="317" r:id="rId44"/>
    <p:sldId id="337" r:id="rId4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3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C33AC-4B1F-4E99-94F9-044597F08DF2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59FF0-880B-43DE-9C24-9809029731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5327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3CE9A3F-7B30-4535-9B64-D512EC8A42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B19275-382A-469F-894B-E85F3C756B87}" type="slidenum">
              <a:rPr lang="nl-NL" altLang="nl-NL"/>
              <a:pPr/>
              <a:t>26</a:t>
            </a:fld>
            <a:endParaRPr lang="nl-NL" altLang="nl-NL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4F20E3A3-7A5B-4F08-A18D-2156CA6310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3E65848-5C49-4CD4-9442-A8BA0AD97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19096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75C360-33B9-4539-AED8-65FFE0D11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AF4096-2204-483F-8EC3-A90B1DE96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2393A6-62D7-4467-822C-4337E1CA3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1216B5-9550-41C9-AE2C-464E9816C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8F6F84-D81F-4C15-9889-12AA4F62A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160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E47BD-7E56-4E2D-AE75-3CADAC0A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A0447E-1B63-4588-9F59-B1983515F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9C0D421-8180-40E2-BEFF-ED02782D4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767AAD-2D6B-42EB-AD46-198C8CE39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9E40B6-9FC6-4D6D-9B56-143F0E21E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868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E297D-20B7-485C-B0CC-A4FCF262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F7816FE-0158-4FD4-8A54-FC882EB43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13B341-306C-4BC1-8D2D-A39BCBF3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EADBCF-4671-4693-BE12-B89931A3A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9D6DCA-BEC3-43DF-9B3F-7CC7FC14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9048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77825-2046-49AA-8C3C-22B5E2829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E6B353-328C-41AC-A0DE-DD5A68678C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8DC6ECF-C991-42A4-A747-39DE968CE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8F35B9F-C663-479A-B96E-2DCFC3511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7FB771A-ED2F-4DE1-A286-FF87A4EBE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6FC7A4E-86CA-492E-8C4B-60EAD5BD7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041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EBC2BD-F3B0-48EA-BB53-E8AB2C0A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EB7634-DFED-473C-8B15-1915113D1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797BA38-6137-41C2-9F33-D479E3D6E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F15C89A-1DC0-4C2F-ABD7-C6655216B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82419C3-0099-48CE-B1B5-2506DA8516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9F3BFAB-4FC9-484C-A32B-07ACF59CD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704EA0A-9010-4088-83B4-B3F1EF55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B129D09-7DD4-40C6-BED7-A3659151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374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B03D2B-FACE-485C-8B75-DBBEB265F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FA4F6E4-FC0C-46AD-82EC-BA1461EE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579BC9F-8FC3-4FA4-BAA7-5D439CFB1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DBE91C9-EFDA-4CBC-ADEB-7D314790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637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0FA82B7-E3DE-4EA1-BA7A-DA9440C54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CFEB4EC-21C7-4E77-A3D4-350C583A0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D8C0226-4F9D-4748-8D57-CC2430F78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5985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65659-4C06-4880-9AEC-BECECE796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C615D1-411E-4ED3-A1CF-5CBEB097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E54A8E8-0786-4B80-9BAE-B7CAAC90F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F9DAB0B-228F-4213-B7F1-AE96F6F30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AFFB0C8-BD5B-4FA7-B4AA-B46D7B6F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E65002C-7682-4631-81E7-B7372E450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624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F13E2-EE84-40C7-B782-FF6B2CE0C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D3D8713-A0D6-4572-ACB2-E26340BE1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A90301A-CF1F-4F30-89B9-1D677D6DD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B1FFD2D-446B-4009-A495-5314FBDD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2B1E967-04F6-46B7-A0BE-A7459143B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3F73FE9-1287-4C87-B98B-6D249ED9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665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0A33AC-6513-48FD-92BF-72A26986F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829D606-3674-48DF-8166-9372EFF08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8F077F-D003-4555-9AA1-DF371EBFA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B25FF-EBAA-4C88-9346-0F88A1C3E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4BB7DB-45CA-4BCF-A892-95AED7533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470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474B9E8-7F99-4EC5-BC73-5A0021EC9F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7D7AD09-2895-4FC5-8C66-576F0B97C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2192B7-06C8-434B-A57A-2002C0EC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255BD6-0047-4213-B133-A1104F72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CD7A90-5C0E-4268-80AB-7DA9693FA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3051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FD8E1-3103-4820-822A-3C7472260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15CF13-C4B7-441F-ADF5-ADC62E4A1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1B2C9B-0AB2-4B25-999E-C58CE878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4BEA854-B566-4277-AEE4-236819EA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12BB9A-09B3-416B-861A-9A100BBA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281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3A682-A1DC-402D-A015-1C57DDE4F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38347B-8BC1-4345-8B8F-AD42EB7F5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4466F6-0718-4FEB-A27A-0B3CBAB6C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6ED1E6-40E6-41B1-95FF-8E3524AA6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300129-9647-41A7-9628-70F7BF36B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353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8CCCCD-7460-4B32-9356-BD2F7B59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EE0DA91-37E3-40E1-961B-1634C1C64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492FA5-A11D-42AB-A31B-43496D212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B4973D-0867-4B0A-951A-87EA4DB05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201EC2-5C9F-4D4C-B37A-D93E4FD1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3432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0F86E-2A70-43AD-B24B-CFB9D3029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FA5E4D-7A52-483D-95ED-76E14D8EB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7DEC12-B802-4902-BF15-4E858B52D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DDFE67F-70E8-4C01-BE21-B6D3B10C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50EFB34-3500-4CDC-A3CF-002B2B006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5320D0C-5801-4E65-8FC4-7AB0A240E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9976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1C701C-87C5-4267-92C3-9E6AE37F9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F78D3B-DC06-49EA-9530-2CC08AA7F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B2BBE33-C522-4147-A360-81FB0D78D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0F13AC-29AD-4955-AEBA-DC6C29172A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035A017-A0B8-492E-9B88-E058BD3C5B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B7E6303-9047-4168-B70C-391BA6D6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A948151-A09E-46BB-9DB2-30129B6CF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84CB490-535D-4C66-9CB8-247F94BF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4866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8230F-A2C5-40B7-8252-908A8AEF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A73D847-7D20-4CC2-B654-92A551EE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EDD332-3EC1-4593-89BF-B3496183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9AE4681-CEB3-4591-8609-1CC71398E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372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6E61712-353F-4302-A175-C6A489D9A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94806BB-F7A1-4DF9-9B6F-5A2AFCDEA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C23A38F-5065-42DC-8A7C-C3844656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35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12196C-4069-4D85-BDDC-330865813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BB743E-621E-4A63-B0A2-082D59B72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2D3A95A-A6B7-4996-BF33-62881401C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FE937F2-6F13-4B7E-AF8A-B78B49AA0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45B93F-1E5A-43C8-825E-A3AD9441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0CF5C2F-8CAC-466E-9244-5BCCF006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2775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420AE-107E-46D3-B0A6-1BB492511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3A6EB9D-FF10-4921-BB40-A9EA3A6F61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7AEF547-B43F-477F-98CE-679B4F3EE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53C41C1-660A-4BE8-A681-CDDB6497F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CD4E2E8-ED5C-4582-97D1-A02171461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5A9A190-4386-4E5E-A5F2-C5462D15A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88736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4878B-FF62-4031-9AF9-97B9D856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86B2E2C-2075-4098-B9D8-3F3F8909D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D8EE07-D67B-4BC5-A6E0-1E2F71C2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FC79EE0-FA44-4B53-A476-CDB65CEBC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9C5A9C8-EA7A-4987-91D6-BE7257D99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85113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C4E39CA-5C53-409F-B6DB-24E0B7A9A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5552EDC-309B-444A-BD7D-604C3C30A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A769BD-48EB-4D91-B4AA-F07C74D2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C4D34B9-9041-4B9E-B1CF-59BF0DDAF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E29BD3-AC3C-45AE-8C8C-8BC88D78A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22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132E402-C324-4744-B720-FA7280354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005C2F4-FF65-4D1C-BFC1-678B43B63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FB086A-E9A2-4642-968B-ABFC46984D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681CC-F400-4EB0-8B47-5643FBBD331E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1E798E-8618-49C4-B31E-7109BCFD5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E530CB-84F0-4B92-8814-5AFAA92BC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04AE6-C7CD-4883-87EA-EC5432E446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435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E714FC0-35CA-484F-BFAE-899807A27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09F7F1E-A8E7-4CB5-B23C-44E8F2616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7966AE-F740-42E1-A6B4-8617CB950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4194D-F055-4DE5-83EE-8D3013F33F0D}" type="datetimeFigureOut">
              <a:rPr lang="nl-NL" smtClean="0"/>
              <a:t>26-6-2018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9BFACF-B68A-48DC-981D-25ABA9972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FFEA89-FA91-48BF-B6C0-29F48C4A2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DB0FE-1FD7-4F17-8C14-A5B49B8676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596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woonomgeving.nl/" TargetMode="Externa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woonomgeving.nl/" TargetMode="Externa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atwaswaar.nl/" TargetMode="Externa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jpeg"/><Relationship Id="rId7" Type="http://schemas.openxmlformats.org/officeDocument/2006/relationships/image" Target="../media/image1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emf"/><Relationship Id="rId5" Type="http://schemas.openxmlformats.org/officeDocument/2006/relationships/image" Target="../media/image15.png"/><Relationship Id="rId10" Type="http://schemas.openxmlformats.org/officeDocument/2006/relationships/image" Target="../media/image36.png"/><Relationship Id="rId4" Type="http://schemas.openxmlformats.org/officeDocument/2006/relationships/image" Target="../media/image20.emf"/><Relationship Id="rId9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462656A-908C-40D0-841F-0FDFA02611DC}"/>
              </a:ext>
            </a:extLst>
          </p:cNvPr>
          <p:cNvSpPr txBox="1"/>
          <p:nvPr/>
        </p:nvSpPr>
        <p:spPr>
          <a:xfrm>
            <a:off x="775251" y="1228884"/>
            <a:ext cx="10528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0070C0"/>
                </a:solidFill>
              </a:rPr>
              <a:t>Provincie Utrecht in 1400 in 30000 percelen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A87B6DA-C71F-433E-9BFA-27B544EA0CDC}"/>
              </a:ext>
            </a:extLst>
          </p:cNvPr>
          <p:cNvSpPr txBox="1"/>
          <p:nvPr/>
        </p:nvSpPr>
        <p:spPr>
          <a:xfrm>
            <a:off x="821636" y="2411896"/>
            <a:ext cx="968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002060"/>
                </a:solidFill>
              </a:rPr>
              <a:t>Product, halfproduct of proces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6EE2996-1D6B-42D3-91D1-90608E132BB3}"/>
              </a:ext>
            </a:extLst>
          </p:cNvPr>
          <p:cNvSpPr txBox="1"/>
          <p:nvPr/>
        </p:nvSpPr>
        <p:spPr>
          <a:xfrm>
            <a:off x="696083" y="5768933"/>
            <a:ext cx="3564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002060"/>
                </a:solidFill>
              </a:rPr>
              <a:t>Ad van Ooststroom</a:t>
            </a:r>
          </a:p>
          <a:p>
            <a:r>
              <a:rPr lang="nl-NL" sz="2400" b="1" dirty="0">
                <a:solidFill>
                  <a:srgbClr val="002060"/>
                </a:solidFill>
              </a:rPr>
              <a:t>Amersfoort 27 juni 2018</a:t>
            </a:r>
          </a:p>
        </p:txBody>
      </p:sp>
    </p:spTree>
    <p:extLst>
      <p:ext uri="{BB962C8B-B14F-4D97-AF65-F5344CB8AC3E}">
        <p14:creationId xmlns:p14="http://schemas.microsoft.com/office/powerpoint/2010/main" val="2912713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961E171-1D09-44B5-B5F0-4F137ACFC1A2}"/>
              </a:ext>
            </a:extLst>
          </p:cNvPr>
          <p:cNvSpPr txBox="1"/>
          <p:nvPr/>
        </p:nvSpPr>
        <p:spPr>
          <a:xfrm>
            <a:off x="1102932" y="1357460"/>
            <a:ext cx="9832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70C0"/>
                </a:solidFill>
              </a:rPr>
              <a:t>Reconstructie grondbezit in de provincie Utrecht in “1400”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0DB4956-34A7-47D3-AF2D-06D599D4C7A5}"/>
              </a:ext>
            </a:extLst>
          </p:cNvPr>
          <p:cNvSpPr txBox="1"/>
          <p:nvPr/>
        </p:nvSpPr>
        <p:spPr>
          <a:xfrm>
            <a:off x="2686639" y="2620652"/>
            <a:ext cx="66176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Digitale percelenkaart, op basis van kadaster 1832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Bronnen (doorzoekbaar)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Gebruik en delen, derden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646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6975A051-0CB2-4EC9-AFDE-F9FF84663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38ABB01-5DD2-41E8-ACCB-F840D7D6F522}"/>
              </a:ext>
            </a:extLst>
          </p:cNvPr>
          <p:cNvSpPr txBox="1"/>
          <p:nvPr/>
        </p:nvSpPr>
        <p:spPr>
          <a:xfrm>
            <a:off x="48713" y="-59271"/>
            <a:ext cx="12003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Perceel: Een stuk grond met </a:t>
            </a:r>
            <a:r>
              <a:rPr lang="nl-NL" sz="2400" dirty="0" err="1">
                <a:solidFill>
                  <a:srgbClr val="FF0000"/>
                </a:solidFill>
              </a:rPr>
              <a:t>gedefiniëerde</a:t>
            </a:r>
            <a:r>
              <a:rPr lang="nl-NL" sz="2400" dirty="0">
                <a:solidFill>
                  <a:srgbClr val="FF0000"/>
                </a:solidFill>
              </a:rPr>
              <a:t> grenzen, dat (</a:t>
            </a:r>
            <a:r>
              <a:rPr lang="nl-NL" sz="2000" dirty="0">
                <a:solidFill>
                  <a:srgbClr val="FF0000"/>
                </a:solidFill>
              </a:rPr>
              <a:t>tussen 1400 en 1832</a:t>
            </a:r>
            <a:r>
              <a:rPr lang="nl-NL" sz="2400" dirty="0">
                <a:solidFill>
                  <a:srgbClr val="FF0000"/>
                </a:solidFill>
              </a:rPr>
              <a:t>) niet is verdeeld…....</a:t>
            </a:r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6896F89-3677-4240-849B-DD4748832D0E}"/>
              </a:ext>
            </a:extLst>
          </p:cNvPr>
          <p:cNvSpPr txBox="1"/>
          <p:nvPr/>
        </p:nvSpPr>
        <p:spPr>
          <a:xfrm>
            <a:off x="-9431" y="3221621"/>
            <a:ext cx="518474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1345: Bisschop </a:t>
            </a:r>
            <a:r>
              <a:rPr lang="nl-NL" dirty="0" err="1"/>
              <a:t>Fredericus</a:t>
            </a:r>
            <a:r>
              <a:rPr lang="nl-NL" dirty="0"/>
              <a:t> schenkt aan het kapittel van de Dom.</a:t>
            </a:r>
          </a:p>
          <a:p>
            <a:endParaRPr lang="nl-NL" dirty="0"/>
          </a:p>
          <a:p>
            <a:r>
              <a:rPr lang="nl-NL" dirty="0"/>
              <a:t>1832: Lambertus </a:t>
            </a:r>
            <a:r>
              <a:rPr lang="nl-NL" dirty="0" err="1"/>
              <a:t>Huurdeman</a:t>
            </a:r>
            <a:r>
              <a:rPr lang="nl-NL" dirty="0"/>
              <a:t>.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8BF8356-D555-4741-A262-B766E1329EDD}"/>
              </a:ext>
            </a:extLst>
          </p:cNvPr>
          <p:cNvSpPr txBox="1"/>
          <p:nvPr/>
        </p:nvSpPr>
        <p:spPr>
          <a:xfrm>
            <a:off x="5914753" y="6477271"/>
            <a:ext cx="5675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…………..met een aantal uitzonderingen</a:t>
            </a:r>
          </a:p>
        </p:txBody>
      </p:sp>
    </p:spTree>
    <p:extLst>
      <p:ext uri="{BB962C8B-B14F-4D97-AF65-F5344CB8AC3E}">
        <p14:creationId xmlns:p14="http://schemas.microsoft.com/office/powerpoint/2010/main" val="2719188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art, natuur&#10;&#10;Beschrijving is gegenereerd met zeer hoge betrouwbaarheid">
            <a:extLst>
              <a:ext uri="{FF2B5EF4-FFF2-40B4-BE49-F238E27FC236}">
                <a16:creationId xmlns:a16="http://schemas.microsoft.com/office/drawing/2014/main" id="{5DF13860-CCC2-430D-80F9-6B7B9AE02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679"/>
            <a:ext cx="12192000" cy="61294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B788414-B935-4A7E-8F26-18470203106A}"/>
              </a:ext>
            </a:extLst>
          </p:cNvPr>
          <p:cNvSpPr txBox="1"/>
          <p:nvPr/>
        </p:nvSpPr>
        <p:spPr>
          <a:xfrm>
            <a:off x="230659" y="-123570"/>
            <a:ext cx="4497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Digitale top10 vectorkaart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58EB742-C544-4A65-AA3F-FAF54B8E8229}"/>
              </a:ext>
            </a:extLst>
          </p:cNvPr>
          <p:cNvSpPr txBox="1"/>
          <p:nvPr/>
        </p:nvSpPr>
        <p:spPr>
          <a:xfrm>
            <a:off x="3575222" y="6345349"/>
            <a:ext cx="9168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Ieder punt op de kaart heeft GPS </a:t>
            </a:r>
            <a:r>
              <a:rPr lang="nl-NL" sz="3200" dirty="0" err="1"/>
              <a:t>coordinaten</a:t>
            </a:r>
            <a:endParaRPr lang="nl-NL" sz="320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9AB818A-B6D7-4D52-AA15-64AA0A0C6794}"/>
              </a:ext>
            </a:extLst>
          </p:cNvPr>
          <p:cNvSpPr txBox="1"/>
          <p:nvPr/>
        </p:nvSpPr>
        <p:spPr>
          <a:xfrm>
            <a:off x="4807668" y="-47136"/>
            <a:ext cx="174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(2004)</a:t>
            </a:r>
          </a:p>
        </p:txBody>
      </p:sp>
    </p:spTree>
    <p:extLst>
      <p:ext uri="{BB962C8B-B14F-4D97-AF65-F5344CB8AC3E}">
        <p14:creationId xmlns:p14="http://schemas.microsoft.com/office/powerpoint/2010/main" val="225851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AF6479D1-80B0-4E52-83A0-D2F20BF43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83652AA6-F3E5-456F-AF48-6EA837D85E68}"/>
              </a:ext>
            </a:extLst>
          </p:cNvPr>
          <p:cNvSpPr txBox="1"/>
          <p:nvPr/>
        </p:nvSpPr>
        <p:spPr>
          <a:xfrm>
            <a:off x="226242" y="-75416"/>
            <a:ext cx="755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Ingekleurd  op basis van type gebruik (in GIS)</a:t>
            </a:r>
          </a:p>
        </p:txBody>
      </p:sp>
    </p:spTree>
    <p:extLst>
      <p:ext uri="{BB962C8B-B14F-4D97-AF65-F5344CB8AC3E}">
        <p14:creationId xmlns:p14="http://schemas.microsoft.com/office/powerpoint/2010/main" val="34142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F58D2757-F591-4FA7-87BF-74C734E11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345913E-BB76-427F-866E-450D7DD59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640" y="0"/>
            <a:ext cx="1545382" cy="685800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75965C2C-E6C9-4995-A98F-46C354327CC6}"/>
              </a:ext>
            </a:extLst>
          </p:cNvPr>
          <p:cNvSpPr txBox="1"/>
          <p:nvPr/>
        </p:nvSpPr>
        <p:spPr>
          <a:xfrm>
            <a:off x="235670" y="-84843"/>
            <a:ext cx="6843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Met legenda voor het type gebruik</a:t>
            </a:r>
          </a:p>
        </p:txBody>
      </p:sp>
    </p:spTree>
    <p:extLst>
      <p:ext uri="{BB962C8B-B14F-4D97-AF65-F5344CB8AC3E}">
        <p14:creationId xmlns:p14="http://schemas.microsoft.com/office/powerpoint/2010/main" val="86237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63C8A243-D450-4254-A92A-A0F9D80F2B17}"/>
              </a:ext>
            </a:extLst>
          </p:cNvPr>
          <p:cNvSpPr txBox="1"/>
          <p:nvPr/>
        </p:nvSpPr>
        <p:spPr>
          <a:xfrm>
            <a:off x="1" y="-7541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Top 10 vectorkaart </a:t>
            </a:r>
            <a:r>
              <a:rPr lang="nl-NL" sz="2000" dirty="0">
                <a:solidFill>
                  <a:srgbClr val="C00000"/>
                </a:solidFill>
              </a:rPr>
              <a:t>in bruikleen van de provincie Utrecht (2004) </a:t>
            </a:r>
            <a:r>
              <a:rPr lang="nl-NL" sz="2800" dirty="0"/>
              <a:t>met 1832 minuutplan…..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BA1C808-5954-4CFB-80B1-328875564E36}"/>
              </a:ext>
            </a:extLst>
          </p:cNvPr>
          <p:cNvSpPr txBox="1"/>
          <p:nvPr/>
        </p:nvSpPr>
        <p:spPr>
          <a:xfrm>
            <a:off x="7060673" y="6375544"/>
            <a:ext cx="542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……..Het kadaster was niet blij</a:t>
            </a:r>
          </a:p>
        </p:txBody>
      </p:sp>
      <p:pic>
        <p:nvPicPr>
          <p:cNvPr id="10" name="Afbeelding 9" descr="Afbeelding met kaart, tekst&#10;&#10;Beschrijving is gegenereerd met zeer hoge betrouwbaarheid">
            <a:extLst>
              <a:ext uri="{FF2B5EF4-FFF2-40B4-BE49-F238E27FC236}">
                <a16:creationId xmlns:a16="http://schemas.microsoft.com/office/drawing/2014/main" id="{F7971C50-1B00-45DF-8272-DCA86EAA7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390"/>
            <a:ext cx="12192000" cy="613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6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12AB64FE-06CB-42E9-AC1C-65167ABEF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8B92F4EC-8972-4A29-9366-F1A771FBE8BE}"/>
              </a:ext>
            </a:extLst>
          </p:cNvPr>
          <p:cNvSpPr txBox="1"/>
          <p:nvPr/>
        </p:nvSpPr>
        <p:spPr>
          <a:xfrm>
            <a:off x="555171" y="-87086"/>
            <a:ext cx="6760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C00000"/>
                </a:solidFill>
              </a:rPr>
              <a:t>Digitaliseren 1832 Minuutplan</a:t>
            </a:r>
          </a:p>
        </p:txBody>
      </p:sp>
    </p:spTree>
    <p:extLst>
      <p:ext uri="{BB962C8B-B14F-4D97-AF65-F5344CB8AC3E}">
        <p14:creationId xmlns:p14="http://schemas.microsoft.com/office/powerpoint/2010/main" val="419585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1856154D-EB8E-4FEE-A261-924F322D4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07EF448-0D38-4E6B-AAD2-475DB64AE664}"/>
              </a:ext>
            </a:extLst>
          </p:cNvPr>
          <p:cNvSpPr txBox="1"/>
          <p:nvPr/>
        </p:nvSpPr>
        <p:spPr>
          <a:xfrm>
            <a:off x="782423" y="-103698"/>
            <a:ext cx="3717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Digitale percelenkaart….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3D88B04-561A-4ED5-AB37-4E29AC39F083}"/>
              </a:ext>
            </a:extLst>
          </p:cNvPr>
          <p:cNvSpPr txBox="1"/>
          <p:nvPr/>
        </p:nvSpPr>
        <p:spPr>
          <a:xfrm>
            <a:off x="5408013" y="6420709"/>
            <a:ext cx="6759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…..met lagen voor rivieren, sloten en wegen </a:t>
            </a:r>
          </a:p>
        </p:txBody>
      </p:sp>
    </p:spTree>
    <p:extLst>
      <p:ext uri="{BB962C8B-B14F-4D97-AF65-F5344CB8AC3E}">
        <p14:creationId xmlns:p14="http://schemas.microsoft.com/office/powerpoint/2010/main" val="111825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3CEB3DC2-9939-468D-8EA4-74B2B1F01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pic>
        <p:nvPicPr>
          <p:cNvPr id="5" name="Afbeelding 4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1856154D-EB8E-4FEE-A261-924F322D4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pic>
        <p:nvPicPr>
          <p:cNvPr id="11" name="Afbeelding 10" descr="Afbeelding met schermafbeelding&#10;&#10;Beschrijving is gegenereerd met zeer hoge betrouwbaarheid">
            <a:extLst>
              <a:ext uri="{FF2B5EF4-FFF2-40B4-BE49-F238E27FC236}">
                <a16:creationId xmlns:a16="http://schemas.microsoft.com/office/drawing/2014/main" id="{70C4BC82-79FC-45D1-A8BB-4D08DC44C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383" y="0"/>
            <a:ext cx="7959285" cy="6858000"/>
          </a:xfrm>
          <a:prstGeom prst="rect">
            <a:avLst/>
          </a:prstGeom>
        </p:spPr>
      </p:pic>
      <p:sp>
        <p:nvSpPr>
          <p:cNvPr id="13" name="Pijl: rechts 12">
            <a:extLst>
              <a:ext uri="{FF2B5EF4-FFF2-40B4-BE49-F238E27FC236}">
                <a16:creationId xmlns:a16="http://schemas.microsoft.com/office/drawing/2014/main" id="{3CBD8CFF-F492-4960-BA59-198F2628B798}"/>
              </a:ext>
            </a:extLst>
          </p:cNvPr>
          <p:cNvSpPr/>
          <p:nvPr/>
        </p:nvSpPr>
        <p:spPr>
          <a:xfrm rot="12571839">
            <a:off x="3693031" y="2754822"/>
            <a:ext cx="1729946" cy="19559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9055989C-2A10-479A-8D73-075970FDB3CA}"/>
              </a:ext>
            </a:extLst>
          </p:cNvPr>
          <p:cNvCxnSpPr>
            <a:cxnSpLocks/>
          </p:cNvCxnSpPr>
          <p:nvPr/>
        </p:nvCxnSpPr>
        <p:spPr>
          <a:xfrm flipH="1">
            <a:off x="3426941" y="1795849"/>
            <a:ext cx="469556" cy="104620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54930684-D686-4417-8BF8-FAB8E68AEB16}"/>
              </a:ext>
            </a:extLst>
          </p:cNvPr>
          <p:cNvCxnSpPr/>
          <p:nvPr/>
        </p:nvCxnSpPr>
        <p:spPr>
          <a:xfrm flipH="1">
            <a:off x="3707027" y="1919416"/>
            <a:ext cx="370703" cy="102149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8CF9795F-492A-4A23-A0D2-D22F331F3110}"/>
              </a:ext>
            </a:extLst>
          </p:cNvPr>
          <p:cNvCxnSpPr/>
          <p:nvPr/>
        </p:nvCxnSpPr>
        <p:spPr>
          <a:xfrm flipH="1" flipV="1">
            <a:off x="3896497" y="1795849"/>
            <a:ext cx="206683" cy="9885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1BE1AB58-4044-4500-9E36-8230D1E26E63}"/>
              </a:ext>
            </a:extLst>
          </p:cNvPr>
          <p:cNvCxnSpPr/>
          <p:nvPr/>
        </p:nvCxnSpPr>
        <p:spPr>
          <a:xfrm flipH="1" flipV="1">
            <a:off x="3426941" y="2842054"/>
            <a:ext cx="305536" cy="988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kstvak 1">
            <a:extLst>
              <a:ext uri="{FF2B5EF4-FFF2-40B4-BE49-F238E27FC236}">
                <a16:creationId xmlns:a16="http://schemas.microsoft.com/office/drawing/2014/main" id="{C144FCB9-BC41-4A9B-A462-E65AB00B4BD1}"/>
              </a:ext>
            </a:extLst>
          </p:cNvPr>
          <p:cNvSpPr txBox="1"/>
          <p:nvPr/>
        </p:nvSpPr>
        <p:spPr>
          <a:xfrm>
            <a:off x="1810989" y="-113965"/>
            <a:ext cx="4958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Informatietabel </a:t>
            </a:r>
          </a:p>
        </p:txBody>
      </p:sp>
    </p:spTree>
    <p:extLst>
      <p:ext uri="{BB962C8B-B14F-4D97-AF65-F5344CB8AC3E}">
        <p14:creationId xmlns:p14="http://schemas.microsoft.com/office/powerpoint/2010/main" val="4988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68851BC-A913-4ECF-BBEE-E9EE287435C9}"/>
              </a:ext>
            </a:extLst>
          </p:cNvPr>
          <p:cNvSpPr txBox="1"/>
          <p:nvPr/>
        </p:nvSpPr>
        <p:spPr>
          <a:xfrm>
            <a:off x="2347274" y="1970202"/>
            <a:ext cx="7663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Digital percelenkaart Utrecht</a:t>
            </a:r>
          </a:p>
          <a:p>
            <a:endParaRPr lang="nl-NL" sz="2400" dirty="0"/>
          </a:p>
          <a:p>
            <a:r>
              <a:rPr lang="nl-NL" sz="2400" dirty="0"/>
              <a:t>100 </a:t>
            </a:r>
            <a:r>
              <a:rPr lang="nl-NL" sz="2400" dirty="0" err="1"/>
              <a:t>verzamelplans</a:t>
            </a:r>
            <a:endParaRPr lang="nl-NL" sz="2400" dirty="0"/>
          </a:p>
          <a:p>
            <a:endParaRPr lang="nl-NL" sz="2400" dirty="0"/>
          </a:p>
          <a:p>
            <a:r>
              <a:rPr lang="nl-NL" sz="2400" dirty="0"/>
              <a:t>1000 </a:t>
            </a:r>
            <a:r>
              <a:rPr lang="nl-NL" sz="2400" dirty="0" err="1"/>
              <a:t>minuutplans</a:t>
            </a:r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3B396D0-CACD-481C-975D-106503E08BB4}"/>
              </a:ext>
            </a:extLst>
          </p:cNvPr>
          <p:cNvSpPr txBox="1"/>
          <p:nvPr/>
        </p:nvSpPr>
        <p:spPr>
          <a:xfrm>
            <a:off x="2366129" y="4411742"/>
            <a:ext cx="8597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In 2003 downloadbaar van de </a:t>
            </a:r>
            <a:r>
              <a:rPr lang="nl-NL" sz="2400" dirty="0">
                <a:hlinkClick r:id="rId2"/>
              </a:rPr>
              <a:t>www.dewoonomgeving.nl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C00000"/>
                </a:solidFill>
              </a:rPr>
              <a:t>gratis</a:t>
            </a:r>
            <a:r>
              <a:rPr lang="nl-NL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1125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68851BC-A913-4ECF-BBEE-E9EE287435C9}"/>
              </a:ext>
            </a:extLst>
          </p:cNvPr>
          <p:cNvSpPr txBox="1"/>
          <p:nvPr/>
        </p:nvSpPr>
        <p:spPr>
          <a:xfrm>
            <a:off x="2347274" y="1970202"/>
            <a:ext cx="7663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Digitale percelenkaart Utrecht</a:t>
            </a:r>
          </a:p>
          <a:p>
            <a:endParaRPr lang="nl-NL" sz="2400" dirty="0"/>
          </a:p>
          <a:p>
            <a:r>
              <a:rPr lang="nl-NL" sz="2400" dirty="0"/>
              <a:t>100 </a:t>
            </a:r>
            <a:r>
              <a:rPr lang="nl-NL" sz="2400" dirty="0" err="1"/>
              <a:t>verzamelplans</a:t>
            </a:r>
            <a:endParaRPr lang="nl-NL" sz="2400" dirty="0"/>
          </a:p>
          <a:p>
            <a:endParaRPr lang="nl-NL" sz="2400" dirty="0"/>
          </a:p>
          <a:p>
            <a:r>
              <a:rPr lang="nl-NL" sz="2400" dirty="0"/>
              <a:t>1000 </a:t>
            </a:r>
            <a:r>
              <a:rPr lang="nl-NL" sz="2400" dirty="0" err="1"/>
              <a:t>minuutplans</a:t>
            </a:r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3B396D0-CACD-481C-975D-106503E08BB4}"/>
              </a:ext>
            </a:extLst>
          </p:cNvPr>
          <p:cNvSpPr txBox="1"/>
          <p:nvPr/>
        </p:nvSpPr>
        <p:spPr>
          <a:xfrm>
            <a:off x="2366129" y="4411742"/>
            <a:ext cx="8597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In 2003 downloadbaar van de </a:t>
            </a:r>
            <a:r>
              <a:rPr lang="nl-NL" sz="2400" dirty="0">
                <a:hlinkClick r:id="rId2"/>
              </a:rPr>
              <a:t>www.dewoonomgeving.nl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C00000"/>
                </a:solidFill>
              </a:rPr>
              <a:t>gratis</a:t>
            </a:r>
            <a:r>
              <a:rPr lang="nl-NL" sz="2400" dirty="0"/>
              <a:t>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B1C4299-E140-4710-A8DC-8BA2D2D1946A}"/>
              </a:ext>
            </a:extLst>
          </p:cNvPr>
          <p:cNvSpPr txBox="1"/>
          <p:nvPr/>
        </p:nvSpPr>
        <p:spPr>
          <a:xfrm>
            <a:off x="2347274" y="5145122"/>
            <a:ext cx="8012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Vanaf 2005 downloadbaar tegen betaling € 10  per minuutplan</a:t>
            </a:r>
          </a:p>
        </p:txBody>
      </p:sp>
    </p:spTree>
    <p:extLst>
      <p:ext uri="{BB962C8B-B14F-4D97-AF65-F5344CB8AC3E}">
        <p14:creationId xmlns:p14="http://schemas.microsoft.com/office/powerpoint/2010/main" val="2005788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9CFFD4F-6ABB-4646-953B-34B96F362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95" y="0"/>
            <a:ext cx="10272409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8935D4F-B669-4E26-9389-42DC9115ADB1}"/>
              </a:ext>
            </a:extLst>
          </p:cNvPr>
          <p:cNvSpPr txBox="1"/>
          <p:nvPr/>
        </p:nvSpPr>
        <p:spPr>
          <a:xfrm>
            <a:off x="1102936" y="405353"/>
            <a:ext cx="301657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4400" dirty="0">
                <a:solidFill>
                  <a:srgbClr val="C00000"/>
                </a:solidFill>
              </a:rPr>
              <a:t>OPEN DATA </a:t>
            </a:r>
          </a:p>
        </p:txBody>
      </p:sp>
    </p:spTree>
    <p:extLst>
      <p:ext uri="{BB962C8B-B14F-4D97-AF65-F5344CB8AC3E}">
        <p14:creationId xmlns:p14="http://schemas.microsoft.com/office/powerpoint/2010/main" val="1122911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2913F8F-EA1C-4036-BC75-26A9CCFB5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624"/>
            <a:ext cx="12192000" cy="5334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E68F4B6-9FB4-4445-A0BF-99BDC67E0086}"/>
              </a:ext>
            </a:extLst>
          </p:cNvPr>
          <p:cNvSpPr txBox="1"/>
          <p:nvPr/>
        </p:nvSpPr>
        <p:spPr>
          <a:xfrm>
            <a:off x="-56561" y="160254"/>
            <a:ext cx="11425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>
                <a:solidFill>
                  <a:srgbClr val="C00000"/>
                </a:solidFill>
              </a:rPr>
              <a:t>de woonomgeving.nl</a:t>
            </a:r>
          </a:p>
        </p:txBody>
      </p:sp>
    </p:spTree>
    <p:extLst>
      <p:ext uri="{BB962C8B-B14F-4D97-AF65-F5344CB8AC3E}">
        <p14:creationId xmlns:p14="http://schemas.microsoft.com/office/powerpoint/2010/main" val="459954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E549197A-72CE-48E1-9E16-E4962AF7F1E1}"/>
              </a:ext>
            </a:extLst>
          </p:cNvPr>
          <p:cNvSpPr txBox="1"/>
          <p:nvPr/>
        </p:nvSpPr>
        <p:spPr>
          <a:xfrm>
            <a:off x="1541278" y="942680"/>
            <a:ext cx="6221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>
                <a:solidFill>
                  <a:srgbClr val="C00000"/>
                </a:solidFill>
              </a:rPr>
              <a:t>watwaswaar.nl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C8CD4E3-48CC-4692-9BA2-8BFC3EE15506}"/>
              </a:ext>
            </a:extLst>
          </p:cNvPr>
          <p:cNvSpPr txBox="1"/>
          <p:nvPr/>
        </p:nvSpPr>
        <p:spPr>
          <a:xfrm>
            <a:off x="1517716" y="2582945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“</a:t>
            </a:r>
            <a:r>
              <a:rPr lang="nl-NL" sz="3600" b="1" dirty="0" err="1"/>
              <a:t>WatWasWaar</a:t>
            </a:r>
            <a:r>
              <a:rPr lang="nl-NL" sz="3600" b="1" dirty="0"/>
              <a:t> is per 1 januari 2016 beëindigd. Dit betekent dat de website </a:t>
            </a:r>
            <a:r>
              <a:rPr lang="nl-NL" sz="3600" b="1" dirty="0">
                <a:hlinkClick r:id="rId2"/>
              </a:rPr>
              <a:t>www.watwaswaar.nl</a:t>
            </a:r>
            <a:r>
              <a:rPr lang="nl-NL" sz="3600" b="1" dirty="0"/>
              <a:t> vanaf 1 januari 2016 niet meer beschikbaar is.”</a:t>
            </a:r>
            <a:endParaRPr lang="nl-NL" sz="36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6958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BB6EAA4-A33B-42E0-936B-EE9D3F0D9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363" y="1985321"/>
            <a:ext cx="6467096" cy="488834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8E43CF9-D8C5-44AC-8A3F-2D7BA2F01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" y="557374"/>
            <a:ext cx="5753489" cy="629119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ACF180E-9E70-405B-9FF5-C42B6BC9F9E4}"/>
              </a:ext>
            </a:extLst>
          </p:cNvPr>
          <p:cNvSpPr txBox="1"/>
          <p:nvPr/>
        </p:nvSpPr>
        <p:spPr>
          <a:xfrm>
            <a:off x="-61409" y="123569"/>
            <a:ext cx="5997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070C0"/>
                </a:solidFill>
              </a:rPr>
              <a:t>Kadastrale </a:t>
            </a:r>
            <a:r>
              <a:rPr lang="nl-NL" sz="2000" dirty="0" err="1">
                <a:solidFill>
                  <a:srgbClr val="0070C0"/>
                </a:solidFill>
              </a:rPr>
              <a:t>Minuutplans</a:t>
            </a:r>
            <a:r>
              <a:rPr lang="nl-NL" sz="2000" dirty="0">
                <a:solidFill>
                  <a:srgbClr val="0070C0"/>
                </a:solidFill>
              </a:rPr>
              <a:t> en Origineel Aanwijzende Tafels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BC2E052-8A82-49DB-BAD8-A8AE205921AC}"/>
              </a:ext>
            </a:extLst>
          </p:cNvPr>
          <p:cNvSpPr txBox="1"/>
          <p:nvPr/>
        </p:nvSpPr>
        <p:spPr>
          <a:xfrm>
            <a:off x="5935740" y="1115252"/>
            <a:ext cx="459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070C0"/>
                </a:solidFill>
              </a:rPr>
              <a:t>Digitale kadaster</a:t>
            </a:r>
          </a:p>
        </p:txBody>
      </p:sp>
    </p:spTree>
    <p:extLst>
      <p:ext uri="{BB962C8B-B14F-4D97-AF65-F5344CB8AC3E}">
        <p14:creationId xmlns:p14="http://schemas.microsoft.com/office/powerpoint/2010/main" val="898441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72321CCD-0C14-41DC-B787-06618371A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315"/>
            <a:ext cx="12192000" cy="613121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B46A03B-794E-4658-A054-5CBFCE677D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" r="37777" b="33768"/>
          <a:stretch/>
        </p:blipFill>
        <p:spPr>
          <a:xfrm>
            <a:off x="0" y="1050901"/>
            <a:ext cx="2432304" cy="374066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2B0D8C4-2653-413D-8F74-70A807BF5CB7}"/>
              </a:ext>
            </a:extLst>
          </p:cNvPr>
          <p:cNvSpPr txBox="1"/>
          <p:nvPr/>
        </p:nvSpPr>
        <p:spPr>
          <a:xfrm>
            <a:off x="-11530" y="623621"/>
            <a:ext cx="334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Percelen grootte (morgen)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A1815DE-3D62-4C04-B858-926D65B5CA7B}"/>
              </a:ext>
            </a:extLst>
          </p:cNvPr>
          <p:cNvSpPr txBox="1"/>
          <p:nvPr/>
        </p:nvSpPr>
        <p:spPr>
          <a:xfrm>
            <a:off x="4506011" y="-48239"/>
            <a:ext cx="4138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Digitale percelenkaart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0736AB9-0D3E-4996-A219-8A7444F093A4}"/>
              </a:ext>
            </a:extLst>
          </p:cNvPr>
          <p:cNvSpPr txBox="1"/>
          <p:nvPr/>
        </p:nvSpPr>
        <p:spPr>
          <a:xfrm>
            <a:off x="1510990" y="4551159"/>
            <a:ext cx="980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/>
              <a:t>32000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3D17D9B-2907-468D-B819-5365EDA8FF64}"/>
              </a:ext>
            </a:extLst>
          </p:cNvPr>
          <p:cNvSpPr txBox="1"/>
          <p:nvPr/>
        </p:nvSpPr>
        <p:spPr>
          <a:xfrm>
            <a:off x="9209905" y="6425511"/>
            <a:ext cx="2084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Dynamisch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5DB1A61-0B62-4F5E-8E76-AE04CDD454E5}"/>
              </a:ext>
            </a:extLst>
          </p:cNvPr>
          <p:cNvSpPr txBox="1"/>
          <p:nvPr/>
        </p:nvSpPr>
        <p:spPr>
          <a:xfrm>
            <a:off x="650450" y="6425983"/>
            <a:ext cx="4138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Gesorteerd op grootte</a:t>
            </a:r>
          </a:p>
        </p:txBody>
      </p:sp>
    </p:spTree>
    <p:extLst>
      <p:ext uri="{BB962C8B-B14F-4D97-AF65-F5344CB8AC3E}">
        <p14:creationId xmlns:p14="http://schemas.microsoft.com/office/powerpoint/2010/main" val="2516901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961E171-1D09-44B5-B5F0-4F137ACFC1A2}"/>
              </a:ext>
            </a:extLst>
          </p:cNvPr>
          <p:cNvSpPr txBox="1"/>
          <p:nvPr/>
        </p:nvSpPr>
        <p:spPr>
          <a:xfrm>
            <a:off x="1102932" y="1357460"/>
            <a:ext cx="9832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70C0"/>
                </a:solidFill>
              </a:rPr>
              <a:t>Reconstructie grondbezit in de provincie Utrecht in “1400”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0DB4956-34A7-47D3-AF2D-06D599D4C7A5}"/>
              </a:ext>
            </a:extLst>
          </p:cNvPr>
          <p:cNvSpPr txBox="1"/>
          <p:nvPr/>
        </p:nvSpPr>
        <p:spPr>
          <a:xfrm>
            <a:off x="2686639" y="2620652"/>
            <a:ext cx="66176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Digitale percelenkaart, op basis van kadaster 1832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FF0000"/>
                </a:solidFill>
              </a:rPr>
              <a:t>Bronnen (doorzoekbaar)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Gebruik en delen, derden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9996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960736A-F0A8-4F0A-B570-E8D3E5BE110C}"/>
              </a:ext>
            </a:extLst>
          </p:cNvPr>
          <p:cNvSpPr txBox="1"/>
          <p:nvPr/>
        </p:nvSpPr>
        <p:spPr>
          <a:xfrm>
            <a:off x="989812" y="641023"/>
            <a:ext cx="4468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70C0"/>
                </a:solidFill>
              </a:rPr>
              <a:t>Bronnen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3D4D1CD-B26D-411A-9089-313D47CA2385}"/>
              </a:ext>
            </a:extLst>
          </p:cNvPr>
          <p:cNvSpPr txBox="1"/>
          <p:nvPr/>
        </p:nvSpPr>
        <p:spPr>
          <a:xfrm>
            <a:off x="772995" y="2026763"/>
            <a:ext cx="376129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C00000"/>
                </a:solidFill>
              </a:rPr>
              <a:t>Grondbelastingen</a:t>
            </a:r>
          </a:p>
          <a:p>
            <a:endParaRPr lang="nl-NL" dirty="0"/>
          </a:p>
          <a:p>
            <a:r>
              <a:rPr lang="nl-NL" sz="2000" dirty="0"/>
              <a:t>Ca 1450: morgengeld</a:t>
            </a:r>
          </a:p>
          <a:p>
            <a:endParaRPr lang="nl-NL" dirty="0"/>
          </a:p>
          <a:p>
            <a:endParaRPr lang="nl-NL" dirty="0"/>
          </a:p>
          <a:p>
            <a:r>
              <a:rPr lang="nl-NL" sz="2000" dirty="0">
                <a:solidFill>
                  <a:srgbClr val="FF0000"/>
                </a:solidFill>
              </a:rPr>
              <a:t>Ca 1536 - 1800: </a:t>
            </a:r>
            <a:r>
              <a:rPr lang="nl-NL" sz="2000" dirty="0" err="1">
                <a:solidFill>
                  <a:srgbClr val="FF0000"/>
                </a:solidFill>
              </a:rPr>
              <a:t>oudschildgeld</a:t>
            </a:r>
            <a:endParaRPr lang="nl-NL" sz="2000" dirty="0">
              <a:solidFill>
                <a:srgbClr val="FF0000"/>
              </a:solidFill>
            </a:endParaRP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4461365-02B3-46D7-AE98-40288B0D2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165" y="509048"/>
            <a:ext cx="4741674" cy="613342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18D7ADC-1E66-4253-9718-551E30D61C3F}"/>
              </a:ext>
            </a:extLst>
          </p:cNvPr>
          <p:cNvSpPr txBox="1"/>
          <p:nvPr/>
        </p:nvSpPr>
        <p:spPr>
          <a:xfrm>
            <a:off x="6096000" y="2752625"/>
            <a:ext cx="54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CC36479-8738-4BB2-84B3-BF54E90DD9D4}"/>
              </a:ext>
            </a:extLst>
          </p:cNvPr>
          <p:cNvSpPr txBox="1"/>
          <p:nvPr/>
        </p:nvSpPr>
        <p:spPr>
          <a:xfrm>
            <a:off x="6117995" y="5009005"/>
            <a:ext cx="367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E3F4D00-FAE9-4A76-B244-98E874A8B296}"/>
              </a:ext>
            </a:extLst>
          </p:cNvPr>
          <p:cNvSpPr txBox="1"/>
          <p:nvPr/>
        </p:nvSpPr>
        <p:spPr>
          <a:xfrm>
            <a:off x="7164371" y="6457361"/>
            <a:ext cx="3135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niet doorzoekbaar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9B086EB-9638-428A-9C36-46B8E9A1AA22}"/>
              </a:ext>
            </a:extLst>
          </p:cNvPr>
          <p:cNvSpPr txBox="1"/>
          <p:nvPr/>
        </p:nvSpPr>
        <p:spPr>
          <a:xfrm>
            <a:off x="5194169" y="1140955"/>
            <a:ext cx="1630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Gerecht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71FDB0B-C20C-475B-9224-B8C5F05BF718}"/>
              </a:ext>
            </a:extLst>
          </p:cNvPr>
          <p:cNvSpPr txBox="1"/>
          <p:nvPr/>
        </p:nvSpPr>
        <p:spPr>
          <a:xfrm>
            <a:off x="5382699" y="3157980"/>
            <a:ext cx="19513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bezitter</a:t>
            </a:r>
          </a:p>
          <a:p>
            <a:r>
              <a:rPr lang="nl-NL" sz="2400" dirty="0">
                <a:solidFill>
                  <a:srgbClr val="002060"/>
                </a:solidFill>
              </a:rPr>
              <a:t>gebruiker</a:t>
            </a:r>
          </a:p>
          <a:p>
            <a:r>
              <a:rPr lang="nl-NL" sz="2400" dirty="0">
                <a:solidFill>
                  <a:srgbClr val="002060"/>
                </a:solidFill>
              </a:rPr>
              <a:t>grootte</a:t>
            </a:r>
          </a:p>
          <a:p>
            <a:r>
              <a:rPr lang="nl-NL" sz="2400" dirty="0">
                <a:solidFill>
                  <a:srgbClr val="002060"/>
                </a:solidFill>
              </a:rPr>
              <a:t>belasting</a:t>
            </a:r>
            <a:endParaRPr lang="nl-NL" dirty="0">
              <a:solidFill>
                <a:srgbClr val="002060"/>
              </a:solidFill>
            </a:endParaRPr>
          </a:p>
        </p:txBody>
      </p:sp>
      <p:sp>
        <p:nvSpPr>
          <p:cNvPr id="8" name="Pijl: rechts 7">
            <a:extLst>
              <a:ext uri="{FF2B5EF4-FFF2-40B4-BE49-F238E27FC236}">
                <a16:creationId xmlns:a16="http://schemas.microsoft.com/office/drawing/2014/main" id="{44191D96-C576-492A-AA67-ACFB3D0227C3}"/>
              </a:ext>
            </a:extLst>
          </p:cNvPr>
          <p:cNvSpPr/>
          <p:nvPr/>
        </p:nvSpPr>
        <p:spPr>
          <a:xfrm>
            <a:off x="4213781" y="3706148"/>
            <a:ext cx="959977" cy="177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8855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92755A2-81A0-4066-8211-EED3D24FFC70}"/>
              </a:ext>
            </a:extLst>
          </p:cNvPr>
          <p:cNvSpPr txBox="1"/>
          <p:nvPr/>
        </p:nvSpPr>
        <p:spPr>
          <a:xfrm>
            <a:off x="763570" y="141404"/>
            <a:ext cx="8946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Habsburgs kadaster Amersfoort, </a:t>
            </a:r>
            <a:r>
              <a:rPr lang="nl-NL" sz="2400" dirty="0">
                <a:solidFill>
                  <a:srgbClr val="0070C0"/>
                </a:solidFill>
              </a:rPr>
              <a:t>beekviertellen   (1536 - 1796)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15E2ED6-9B89-4F8E-96E4-9DF81304F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" y="723900"/>
            <a:ext cx="10906125" cy="541020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027F4395-7AB0-4142-829E-6906CF1F4A24}"/>
              </a:ext>
            </a:extLst>
          </p:cNvPr>
          <p:cNvSpPr txBox="1"/>
          <p:nvPr/>
        </p:nvSpPr>
        <p:spPr>
          <a:xfrm>
            <a:off x="8993170" y="6268825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doorzoekbaar</a:t>
            </a:r>
          </a:p>
        </p:txBody>
      </p:sp>
    </p:spTree>
    <p:extLst>
      <p:ext uri="{BB962C8B-B14F-4D97-AF65-F5344CB8AC3E}">
        <p14:creationId xmlns:p14="http://schemas.microsoft.com/office/powerpoint/2010/main" val="3445992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8E2CC08-CD83-486A-9EF2-097791232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413C584-7395-4973-A365-968922B2AE88}"/>
              </a:ext>
            </a:extLst>
          </p:cNvPr>
          <p:cNvSpPr txBox="1"/>
          <p:nvPr/>
        </p:nvSpPr>
        <p:spPr>
          <a:xfrm>
            <a:off x="838985" y="-84843"/>
            <a:ext cx="609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Amersfoort, beekviertellen…..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A527BC2-B4B0-4776-86FF-DD5B98791BCD}"/>
              </a:ext>
            </a:extLst>
          </p:cNvPr>
          <p:cNvSpPr txBox="1"/>
          <p:nvPr/>
        </p:nvSpPr>
        <p:spPr>
          <a:xfrm>
            <a:off x="9228843" y="6429078"/>
            <a:ext cx="288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….systematisch</a:t>
            </a:r>
          </a:p>
        </p:txBody>
      </p:sp>
    </p:spTree>
    <p:extLst>
      <p:ext uri="{BB962C8B-B14F-4D97-AF65-F5344CB8AC3E}">
        <p14:creationId xmlns:p14="http://schemas.microsoft.com/office/powerpoint/2010/main" val="3445633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C9C1B113-03EC-45D6-80FF-9B3BBE1F1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665AAB6-F835-4AB9-9CB5-D724BDE99181}"/>
              </a:ext>
            </a:extLst>
          </p:cNvPr>
          <p:cNvSpPr txBox="1"/>
          <p:nvPr/>
        </p:nvSpPr>
        <p:spPr>
          <a:xfrm>
            <a:off x="499621" y="-103697"/>
            <a:ext cx="4345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Houten…..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EA6160B-8D66-4178-B95F-795E5CBE37E1}"/>
              </a:ext>
            </a:extLst>
          </p:cNvPr>
          <p:cNvSpPr txBox="1"/>
          <p:nvPr/>
        </p:nvSpPr>
        <p:spPr>
          <a:xfrm>
            <a:off x="8534402" y="6418331"/>
            <a:ext cx="3390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….niet systematisch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F0E8493-F89E-4E5C-9397-280FA9938ED4}"/>
              </a:ext>
            </a:extLst>
          </p:cNvPr>
          <p:cNvSpPr txBox="1"/>
          <p:nvPr/>
        </p:nvSpPr>
        <p:spPr>
          <a:xfrm>
            <a:off x="499621" y="6399477"/>
            <a:ext cx="3157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Schalkwijk</a:t>
            </a:r>
          </a:p>
        </p:txBody>
      </p:sp>
    </p:spTree>
    <p:extLst>
      <p:ext uri="{BB962C8B-B14F-4D97-AF65-F5344CB8AC3E}">
        <p14:creationId xmlns:p14="http://schemas.microsoft.com/office/powerpoint/2010/main" val="1876157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6A5CDEB-9BEC-496D-BBED-E3795C945FB0}"/>
              </a:ext>
            </a:extLst>
          </p:cNvPr>
          <p:cNvSpPr txBox="1"/>
          <p:nvPr/>
        </p:nvSpPr>
        <p:spPr>
          <a:xfrm>
            <a:off x="999241" y="367644"/>
            <a:ext cx="21398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70C0"/>
                </a:solidFill>
              </a:rPr>
              <a:t>Bronnen</a:t>
            </a:r>
          </a:p>
          <a:p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3739489-CF65-4493-A627-4A22ACBEA8F8}"/>
              </a:ext>
            </a:extLst>
          </p:cNvPr>
          <p:cNvSpPr txBox="1"/>
          <p:nvPr/>
        </p:nvSpPr>
        <p:spPr>
          <a:xfrm>
            <a:off x="4176071" y="405353"/>
            <a:ext cx="5580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>
                <a:solidFill>
                  <a:srgbClr val="C00000"/>
                </a:solidFill>
              </a:rPr>
              <a:t>Prekadastrale</a:t>
            </a:r>
            <a:r>
              <a:rPr lang="nl-NL" sz="2400" dirty="0">
                <a:solidFill>
                  <a:srgbClr val="C00000"/>
                </a:solidFill>
              </a:rPr>
              <a:t> kaarten en bronbestanden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5E4C437-C16E-43A6-96CE-DD6828D7E2B5}"/>
              </a:ext>
            </a:extLst>
          </p:cNvPr>
          <p:cNvSpPr txBox="1"/>
          <p:nvPr/>
        </p:nvSpPr>
        <p:spPr>
          <a:xfrm>
            <a:off x="0" y="1065228"/>
            <a:ext cx="12339687" cy="136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nl-NL" dirty="0" err="1"/>
              <a:t>Kopieëren</a:t>
            </a:r>
            <a:r>
              <a:rPr lang="nl-NL" dirty="0"/>
              <a:t> tegen betaling….. digitale camera wel/niet/wel…….digitaal op studiezaal bekijken…….van PC scherm fotograferen …….thuis downloaden hele kaartboeken….. thuis downloaden per pagina………..</a:t>
            </a:r>
          </a:p>
        </p:txBody>
      </p:sp>
      <p:pic>
        <p:nvPicPr>
          <p:cNvPr id="7" name="Afbeelding 6" descr="Afbeelding met binnen, muur, tekst&#10;&#10;Beschrijving is gegenereerd met hoge betrouwbaarheid">
            <a:extLst>
              <a:ext uri="{FF2B5EF4-FFF2-40B4-BE49-F238E27FC236}">
                <a16:creationId xmlns:a16="http://schemas.microsoft.com/office/drawing/2014/main" id="{78FE7C66-29C1-4ED3-8231-76C681F28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t="17011" r="12491" b="9014"/>
          <a:stretch/>
        </p:blipFill>
        <p:spPr>
          <a:xfrm>
            <a:off x="716437" y="3044858"/>
            <a:ext cx="4462012" cy="332894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2E513F5-189B-41A2-9582-DF54C5182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116" y="3026004"/>
            <a:ext cx="4946590" cy="342900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550A01D-314E-4C58-8B09-DEF04DF0A430}"/>
              </a:ext>
            </a:extLst>
          </p:cNvPr>
          <p:cNvSpPr txBox="1"/>
          <p:nvPr/>
        </p:nvSpPr>
        <p:spPr>
          <a:xfrm>
            <a:off x="2092753" y="2630078"/>
            <a:ext cx="1687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toen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293EFBE-3AED-4169-BD4E-DEFB2CA0C0B8}"/>
              </a:ext>
            </a:extLst>
          </p:cNvPr>
          <p:cNvSpPr txBox="1"/>
          <p:nvPr/>
        </p:nvSpPr>
        <p:spPr>
          <a:xfrm>
            <a:off x="7930755" y="2600274"/>
            <a:ext cx="961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nu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A8A418E-CD24-425B-BC79-5EAF5C6BB281}"/>
              </a:ext>
            </a:extLst>
          </p:cNvPr>
          <p:cNvSpPr txBox="1"/>
          <p:nvPr/>
        </p:nvSpPr>
        <p:spPr>
          <a:xfrm>
            <a:off x="5178450" y="3766258"/>
            <a:ext cx="1353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Kaartboek Kapittel </a:t>
            </a:r>
          </a:p>
          <a:p>
            <a:r>
              <a:rPr lang="nl-NL" dirty="0">
                <a:solidFill>
                  <a:srgbClr val="002060"/>
                </a:solidFill>
              </a:rPr>
              <a:t>St Marie </a:t>
            </a:r>
          </a:p>
          <a:p>
            <a:r>
              <a:rPr lang="nl-NL" dirty="0">
                <a:solidFill>
                  <a:srgbClr val="002060"/>
                </a:solidFill>
              </a:rPr>
              <a:t>UA 221 948</a:t>
            </a:r>
          </a:p>
        </p:txBody>
      </p:sp>
    </p:spTree>
    <p:extLst>
      <p:ext uri="{BB962C8B-B14F-4D97-AF65-F5344CB8AC3E}">
        <p14:creationId xmlns:p14="http://schemas.microsoft.com/office/powerpoint/2010/main" val="394774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0670493-9E14-4F4A-8076-559178B90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08387" y="1802095"/>
            <a:ext cx="4946590" cy="3429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8549C58-9417-4CF3-85CF-057FA87B4B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2" r="55618"/>
          <a:stretch/>
        </p:blipFill>
        <p:spPr>
          <a:xfrm>
            <a:off x="7081888" y="1093737"/>
            <a:ext cx="3429001" cy="491988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1D8D882A-1C0A-4959-9867-57C6A03C9171}"/>
              </a:ext>
            </a:extLst>
          </p:cNvPr>
          <p:cNvSpPr txBox="1"/>
          <p:nvPr/>
        </p:nvSpPr>
        <p:spPr>
          <a:xfrm>
            <a:off x="2699208" y="581634"/>
            <a:ext cx="1357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1627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5E33064-6BC5-47F3-93F0-821276C11C8B}"/>
              </a:ext>
            </a:extLst>
          </p:cNvPr>
          <p:cNvSpPr txBox="1"/>
          <p:nvPr/>
        </p:nvSpPr>
        <p:spPr>
          <a:xfrm>
            <a:off x="8059917" y="678730"/>
            <a:ext cx="1659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1379 - 1832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B7A26A4-D408-4602-BA9E-C5BA000906DA}"/>
              </a:ext>
            </a:extLst>
          </p:cNvPr>
          <p:cNvSpPr txBox="1"/>
          <p:nvPr/>
        </p:nvSpPr>
        <p:spPr>
          <a:xfrm>
            <a:off x="4751108" y="2479249"/>
            <a:ext cx="229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Kapittel St Marie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te Houten</a:t>
            </a:r>
            <a:endParaRPr lang="nl-N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859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6A5CDEB-9BEC-496D-BBED-E3795C945FB0}"/>
              </a:ext>
            </a:extLst>
          </p:cNvPr>
          <p:cNvSpPr txBox="1"/>
          <p:nvPr/>
        </p:nvSpPr>
        <p:spPr>
          <a:xfrm>
            <a:off x="896444" y="629236"/>
            <a:ext cx="21398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70C0"/>
                </a:solidFill>
              </a:rPr>
              <a:t>bronnen</a:t>
            </a:r>
          </a:p>
          <a:p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3739489-CF65-4493-A627-4A22ACBEA8F8}"/>
              </a:ext>
            </a:extLst>
          </p:cNvPr>
          <p:cNvSpPr txBox="1"/>
          <p:nvPr/>
        </p:nvSpPr>
        <p:spPr>
          <a:xfrm>
            <a:off x="780965" y="1604186"/>
            <a:ext cx="4920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err="1">
                <a:solidFill>
                  <a:srgbClr val="C00000"/>
                </a:solidFill>
              </a:rPr>
              <a:t>Notariëel</a:t>
            </a:r>
            <a:r>
              <a:rPr lang="nl-NL" sz="2000" dirty="0">
                <a:solidFill>
                  <a:srgbClr val="C00000"/>
                </a:solidFill>
              </a:rPr>
              <a:t> archief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5E4C437-C16E-43A6-96CE-DD6828D7E2B5}"/>
              </a:ext>
            </a:extLst>
          </p:cNvPr>
          <p:cNvSpPr txBox="1"/>
          <p:nvPr/>
        </p:nvSpPr>
        <p:spPr>
          <a:xfrm>
            <a:off x="1477201" y="3862194"/>
            <a:ext cx="9755172" cy="205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nl-NL" dirty="0"/>
              <a:t>Thuis beschikbaar in regestvorm en raadpleegbaar origineel……..</a:t>
            </a:r>
          </a:p>
          <a:p>
            <a:pPr>
              <a:lnSpc>
                <a:spcPct val="250000"/>
              </a:lnSpc>
            </a:pPr>
            <a:r>
              <a:rPr lang="nl-NL" dirty="0"/>
              <a:t>                …………….Thuis beschikbaar, origineel raadpleegbaar tegen betaling………… </a:t>
            </a:r>
          </a:p>
          <a:p>
            <a:pPr>
              <a:lnSpc>
                <a:spcPct val="250000"/>
              </a:lnSpc>
            </a:pPr>
            <a:r>
              <a:rPr lang="nl-NL" dirty="0"/>
              <a:t>			…………..Thuis beschikbaar in regestvorm en raadpleegbaar origineel………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B6398DF-C9E8-408D-B0F8-240DC8A56377}"/>
              </a:ext>
            </a:extLst>
          </p:cNvPr>
          <p:cNvSpPr txBox="1"/>
          <p:nvPr/>
        </p:nvSpPr>
        <p:spPr>
          <a:xfrm>
            <a:off x="3241361" y="6217651"/>
            <a:ext cx="7843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Grote verschillen tussen de diverse archiefdiensten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BFC7BFF-77C8-447E-9541-0E14BA923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398" y="779516"/>
            <a:ext cx="2784376" cy="409728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F585CB8-8862-41AE-9C55-6CC881482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358" y="818562"/>
            <a:ext cx="4476657" cy="294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33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899D27B-4478-4554-9727-31F836B4326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81201" y="115889"/>
            <a:ext cx="8385175" cy="1431925"/>
          </a:xfrm>
        </p:spPr>
        <p:txBody>
          <a:bodyPr/>
          <a:lstStyle/>
          <a:p>
            <a:r>
              <a:rPr lang="nl-NL" altLang="nl-NL" b="1" dirty="0">
                <a:solidFill>
                  <a:srgbClr val="FFC000"/>
                </a:solidFill>
              </a:rPr>
              <a:t>Historisch Kadaster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A8E0077-00D8-4936-ABB2-4C88ACE03A4F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4008438" y="1268414"/>
            <a:ext cx="5975350" cy="1584325"/>
          </a:xfrm>
        </p:spPr>
        <p:txBody>
          <a:bodyPr/>
          <a:lstStyle/>
          <a:p>
            <a:r>
              <a:rPr lang="nl-NL" altLang="nl-NL" sz="1600" dirty="0">
                <a:solidFill>
                  <a:schemeClr val="bg1"/>
                </a:solidFill>
              </a:rPr>
              <a:t>Grond was naast arbeid </a:t>
            </a:r>
            <a:r>
              <a:rPr lang="nl-NL" altLang="nl-NL" sz="2400" b="1" dirty="0">
                <a:solidFill>
                  <a:srgbClr val="FF0000"/>
                </a:solidFill>
              </a:rPr>
              <a:t>de</a:t>
            </a:r>
            <a:r>
              <a:rPr lang="nl-NL" altLang="nl-NL" sz="2400" dirty="0">
                <a:solidFill>
                  <a:schemeClr val="bg1"/>
                </a:solidFill>
              </a:rPr>
              <a:t> </a:t>
            </a:r>
            <a:r>
              <a:rPr lang="nl-NL" altLang="nl-NL" sz="1600" dirty="0">
                <a:solidFill>
                  <a:schemeClr val="bg1"/>
                </a:solidFill>
              </a:rPr>
              <a:t>economische factor   </a:t>
            </a:r>
          </a:p>
          <a:p>
            <a:r>
              <a:rPr lang="nl-NL" altLang="nl-NL" sz="1600" dirty="0">
                <a:solidFill>
                  <a:schemeClr val="bg1"/>
                </a:solidFill>
              </a:rPr>
              <a:t>Bepalend voor sociale structuur</a:t>
            </a:r>
          </a:p>
          <a:p>
            <a:r>
              <a:rPr lang="nl-NL" altLang="nl-NL" sz="1600" dirty="0">
                <a:solidFill>
                  <a:schemeClr val="bg1"/>
                </a:solidFill>
              </a:rPr>
              <a:t>Eerste registratie 2</a:t>
            </a:r>
            <a:r>
              <a:rPr lang="nl-NL" altLang="nl-NL" sz="1600" baseline="30000" dirty="0">
                <a:solidFill>
                  <a:schemeClr val="bg1"/>
                </a:solidFill>
              </a:rPr>
              <a:t>e</a:t>
            </a:r>
            <a:r>
              <a:rPr lang="nl-NL" altLang="nl-NL" sz="1600" dirty="0">
                <a:solidFill>
                  <a:schemeClr val="bg1"/>
                </a:solidFill>
              </a:rPr>
              <a:t> helft 14</a:t>
            </a:r>
            <a:r>
              <a:rPr lang="nl-NL" altLang="nl-NL" sz="1600" baseline="30000" dirty="0">
                <a:solidFill>
                  <a:schemeClr val="bg1"/>
                </a:solidFill>
              </a:rPr>
              <a:t>e</a:t>
            </a:r>
            <a:r>
              <a:rPr lang="nl-NL" altLang="nl-NL" sz="1600" dirty="0">
                <a:solidFill>
                  <a:schemeClr val="bg1"/>
                </a:solidFill>
              </a:rPr>
              <a:t> eeuw</a:t>
            </a:r>
          </a:p>
          <a:p>
            <a:r>
              <a:rPr lang="nl-NL" altLang="nl-NL" sz="1600" dirty="0">
                <a:solidFill>
                  <a:schemeClr val="bg1"/>
                </a:solidFill>
              </a:rPr>
              <a:t>Hoe ontstaan, hoe ontwikkeld                             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3BA631C6-C9BD-4BEA-ABC1-133106D6D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88" y="40052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nl-NL" altLang="nl-NL"/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9F2A66F4-D5D9-4337-B684-B24CF30EE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6" y="765176"/>
            <a:ext cx="2447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altLang="nl-NL" sz="280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Waarom</a:t>
            </a:r>
            <a:r>
              <a:rPr lang="nl-NL" altLang="nl-NL" sz="280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4E7ACF49-CD0B-4407-8F01-4AF9FBA82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1773238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altLang="nl-NL" b="1" u="sng" dirty="0">
                <a:solidFill>
                  <a:srgbClr val="FFFF00"/>
                </a:solidFill>
              </a:rPr>
              <a:t>Historisch</a:t>
            </a:r>
          </a:p>
        </p:txBody>
      </p:sp>
      <p:sp>
        <p:nvSpPr>
          <p:cNvPr id="20489" name="Text Box 9">
            <a:extLst>
              <a:ext uri="{FF2B5EF4-FFF2-40B4-BE49-F238E27FC236}">
                <a16:creationId xmlns:a16="http://schemas.microsoft.com/office/drawing/2014/main" id="{91A664DA-5F3A-4869-9B93-B8FAA1F11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38" y="2781300"/>
            <a:ext cx="439261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sz="1600" dirty="0"/>
              <a:t>    </a:t>
            </a:r>
            <a:r>
              <a:rPr lang="nl-NL" altLang="nl-NL" sz="1600" dirty="0">
                <a:solidFill>
                  <a:srgbClr val="FFFF00"/>
                </a:solidFill>
              </a:rPr>
              <a:t>Link tussen ontginning en vandaag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dirty="0">
                <a:solidFill>
                  <a:srgbClr val="FFFF00"/>
                </a:solidFill>
              </a:rPr>
              <a:t>   </a:t>
            </a:r>
            <a:r>
              <a:rPr lang="nl-NL" altLang="nl-NL" sz="1600" dirty="0">
                <a:solidFill>
                  <a:srgbClr val="FFFF00"/>
                </a:solidFill>
              </a:rPr>
              <a:t>Organische/Anorganische</a:t>
            </a:r>
            <a:r>
              <a:rPr lang="nl-NL" altLang="nl-NL" dirty="0">
                <a:solidFill>
                  <a:srgbClr val="FFFF00"/>
                </a:solidFill>
              </a:rPr>
              <a:t> ontginning</a:t>
            </a:r>
          </a:p>
        </p:txBody>
      </p:sp>
      <p:sp>
        <p:nvSpPr>
          <p:cNvPr id="20490" name="AutoShape 10">
            <a:extLst>
              <a:ext uri="{FF2B5EF4-FFF2-40B4-BE49-F238E27FC236}">
                <a16:creationId xmlns:a16="http://schemas.microsoft.com/office/drawing/2014/main" id="{A9932167-12EA-4A13-B9FF-45926515A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2132013"/>
            <a:ext cx="485775" cy="792162"/>
          </a:xfrm>
          <a:prstGeom prst="upDownArrow">
            <a:avLst>
              <a:gd name="adj1" fmla="val 50000"/>
              <a:gd name="adj2" fmla="val 326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0491" name="Text Box 11">
            <a:extLst>
              <a:ext uri="{FF2B5EF4-FFF2-40B4-BE49-F238E27FC236}">
                <a16:creationId xmlns:a16="http://schemas.microsoft.com/office/drawing/2014/main" id="{4B8DECE8-0871-4A31-94F3-9F4BBFF22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2924176"/>
            <a:ext cx="158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altLang="nl-NL" b="1" u="sng">
                <a:solidFill>
                  <a:srgbClr val="FFFF00"/>
                </a:solidFill>
              </a:rPr>
              <a:t>Geografisch</a:t>
            </a:r>
          </a:p>
        </p:txBody>
      </p:sp>
      <p:sp>
        <p:nvSpPr>
          <p:cNvPr id="20492" name="Text Box 12">
            <a:extLst>
              <a:ext uri="{FF2B5EF4-FFF2-40B4-BE49-F238E27FC236}">
                <a16:creationId xmlns:a16="http://schemas.microsoft.com/office/drawing/2014/main" id="{F8E84574-847F-4D50-9DB0-8F15F0AF7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4076701"/>
            <a:ext cx="158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altLang="nl-NL" b="1" u="sng">
                <a:solidFill>
                  <a:srgbClr val="FFFF00"/>
                </a:solidFill>
              </a:rPr>
              <a:t>Economisch</a:t>
            </a:r>
          </a:p>
        </p:txBody>
      </p:sp>
      <p:sp>
        <p:nvSpPr>
          <p:cNvPr id="20494" name="Text Box 14">
            <a:extLst>
              <a:ext uri="{FF2B5EF4-FFF2-40B4-BE49-F238E27FC236}">
                <a16:creationId xmlns:a16="http://schemas.microsoft.com/office/drawing/2014/main" id="{C4B45EFF-3504-4023-B3AD-B66BA2123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5" y="3933825"/>
            <a:ext cx="51117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nl-NL" altLang="nl-N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Inzicht in grondbezit/transacties/vererving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Hoeve, 16 morgen </a:t>
            </a:r>
          </a:p>
        </p:txBody>
      </p:sp>
      <p:sp>
        <p:nvSpPr>
          <p:cNvPr id="20495" name="AutoShape 15">
            <a:extLst>
              <a:ext uri="{FF2B5EF4-FFF2-40B4-BE49-F238E27FC236}">
                <a16:creationId xmlns:a16="http://schemas.microsoft.com/office/drawing/2014/main" id="{A2B8A3E9-9E71-4350-BEC8-6352C6BE2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4" y="3357564"/>
            <a:ext cx="485775" cy="719137"/>
          </a:xfrm>
          <a:prstGeom prst="upDownArrow">
            <a:avLst>
              <a:gd name="adj1" fmla="val 50000"/>
              <a:gd name="adj2" fmla="val 296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0496" name="Text Box 16">
            <a:extLst>
              <a:ext uri="{FF2B5EF4-FFF2-40B4-BE49-F238E27FC236}">
                <a16:creationId xmlns:a16="http://schemas.microsoft.com/office/drawing/2014/main" id="{8C2D6B94-0B63-4674-82C0-3754E02E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5583238"/>
            <a:ext cx="1439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altLang="nl-NL" b="1" u="sng">
                <a:solidFill>
                  <a:srgbClr val="FFFF00"/>
                </a:solidFill>
              </a:rPr>
              <a:t>Technisch</a:t>
            </a:r>
          </a:p>
        </p:txBody>
      </p:sp>
      <p:sp>
        <p:nvSpPr>
          <p:cNvPr id="20497" name="Text Box 17">
            <a:extLst>
              <a:ext uri="{FF2B5EF4-FFF2-40B4-BE49-F238E27FC236}">
                <a16:creationId xmlns:a16="http://schemas.microsoft.com/office/drawing/2014/main" id="{84D70012-9524-483E-A274-9E1C99313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37" y="4868863"/>
            <a:ext cx="6983413" cy="155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dirty="0"/>
              <a:t>   </a:t>
            </a:r>
            <a:r>
              <a:rPr lang="nl-NL" altLang="nl-NL" sz="1600" dirty="0">
                <a:solidFill>
                  <a:srgbClr val="FFFF00"/>
                </a:solidFill>
              </a:rPr>
              <a:t>Toegankelijkheid Leenregisters door bronbewerking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sz="1600" dirty="0">
                <a:solidFill>
                  <a:srgbClr val="FFFF00"/>
                </a:solidFill>
              </a:rPr>
              <a:t>    Toegankelijkheid notarieel archief</a:t>
            </a:r>
            <a:r>
              <a:rPr lang="nl-NL" altLang="nl-NL" sz="1600" dirty="0"/>
              <a:t>, </a:t>
            </a:r>
            <a:r>
              <a:rPr lang="nl-NL" altLang="nl-NL" sz="1600" u="sng" dirty="0">
                <a:solidFill>
                  <a:srgbClr val="33CCFF"/>
                </a:solidFill>
              </a:rPr>
              <a:t>www.hetutrechtsarchief.nl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sz="1600" dirty="0"/>
              <a:t>    </a:t>
            </a:r>
            <a:r>
              <a:rPr lang="nl-NL" altLang="nl-NL" sz="1600" dirty="0">
                <a:solidFill>
                  <a:srgbClr val="FFFF00"/>
                </a:solidFill>
              </a:rPr>
              <a:t>Toegankelijkheid Kadastrale info</a:t>
            </a:r>
            <a:r>
              <a:rPr lang="nl-NL" altLang="nl-NL" sz="1600" dirty="0"/>
              <a:t>: </a:t>
            </a:r>
            <a:r>
              <a:rPr lang="nl-NL" altLang="nl-NL" sz="1600" u="sng" dirty="0">
                <a:solidFill>
                  <a:srgbClr val="33CCFF"/>
                </a:solidFill>
              </a:rPr>
              <a:t>dewoonomgeving.nl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nl-NL" altLang="nl-NL" sz="1600" dirty="0"/>
              <a:t>    </a:t>
            </a:r>
            <a:r>
              <a:rPr lang="nl-NL" altLang="nl-NL" sz="1600" dirty="0">
                <a:solidFill>
                  <a:srgbClr val="FFFF00"/>
                </a:solidFill>
              </a:rPr>
              <a:t>GIS, </a:t>
            </a:r>
            <a:r>
              <a:rPr lang="nl-NL" altLang="nl-NL" sz="1600" dirty="0" err="1">
                <a:solidFill>
                  <a:srgbClr val="FFFF00"/>
                </a:solidFill>
              </a:rPr>
              <a:t>Mapinfo</a:t>
            </a:r>
            <a:r>
              <a:rPr lang="nl-NL" altLang="nl-NL" sz="1600" dirty="0">
                <a:solidFill>
                  <a:srgbClr val="FFFF00"/>
                </a:solidFill>
              </a:rPr>
              <a:t>     </a:t>
            </a:r>
            <a:r>
              <a:rPr lang="nl-NL" altLang="nl-NL" sz="1600" u="sng" dirty="0">
                <a:solidFill>
                  <a:srgbClr val="33CCFF"/>
                </a:solidFill>
              </a:rPr>
              <a:t>www.Historischgisfryslan</a:t>
            </a:r>
            <a:r>
              <a:rPr lang="nl-NL" altLang="nl-NL" sz="1600" dirty="0">
                <a:solidFill>
                  <a:srgbClr val="33CCFF"/>
                </a:solidFill>
              </a:rPr>
              <a:t>,</a:t>
            </a:r>
            <a:r>
              <a:rPr lang="nl-NL" altLang="nl-NL" sz="1600" dirty="0"/>
              <a:t> </a:t>
            </a:r>
            <a:r>
              <a:rPr lang="nl-NL" altLang="nl-NL" sz="1600" dirty="0">
                <a:solidFill>
                  <a:srgbClr val="33CCFF"/>
                </a:solidFill>
              </a:rPr>
              <a:t> </a:t>
            </a:r>
            <a:r>
              <a:rPr lang="nl-NL" altLang="nl-NL" sz="1600" u="sng" dirty="0">
                <a:solidFill>
                  <a:srgbClr val="33CCFF"/>
                </a:solidFill>
              </a:rPr>
              <a:t>www.documentatie.org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</a:pPr>
            <a:endParaRPr lang="nl-NL" altLang="nl-NL" sz="1600" dirty="0">
              <a:solidFill>
                <a:srgbClr val="33C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498" name="AutoShape 18">
            <a:extLst>
              <a:ext uri="{FF2B5EF4-FFF2-40B4-BE49-F238E27FC236}">
                <a16:creationId xmlns:a16="http://schemas.microsoft.com/office/drawing/2014/main" id="{BF247D7A-AFEE-47BF-B0E6-DFB04FD87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476" y="4735513"/>
            <a:ext cx="485775" cy="709612"/>
          </a:xfrm>
          <a:prstGeom prst="upDownArrow">
            <a:avLst>
              <a:gd name="adj1" fmla="val 50000"/>
              <a:gd name="adj2" fmla="val 292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069729E-D50D-4858-AD5C-CA8211DEA4B3}"/>
              </a:ext>
            </a:extLst>
          </p:cNvPr>
          <p:cNvSpPr txBox="1"/>
          <p:nvPr/>
        </p:nvSpPr>
        <p:spPr>
          <a:xfrm>
            <a:off x="10595145" y="765176"/>
            <a:ext cx="1309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</a:rPr>
              <a:t>(2003)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723DD4B2-CAD5-43C6-AED0-F95F292E58A2}"/>
              </a:ext>
            </a:extLst>
          </p:cNvPr>
          <p:cNvSpPr/>
          <p:nvPr/>
        </p:nvSpPr>
        <p:spPr>
          <a:xfrm>
            <a:off x="3492843" y="4371976"/>
            <a:ext cx="6873533" cy="23701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3599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st&#10;&#10;Beschrijving is gegenereerd met zeer hoge betrouwbaarheid">
            <a:extLst>
              <a:ext uri="{FF2B5EF4-FFF2-40B4-BE49-F238E27FC236}">
                <a16:creationId xmlns:a16="http://schemas.microsoft.com/office/drawing/2014/main" id="{EC986FDA-0974-431C-8835-135E7670C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476" y="643467"/>
            <a:ext cx="3649048" cy="557106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8EF7FF3-4859-436C-8537-E4A71E839D66}"/>
              </a:ext>
            </a:extLst>
          </p:cNvPr>
          <p:cNvSpPr txBox="1"/>
          <p:nvPr/>
        </p:nvSpPr>
        <p:spPr>
          <a:xfrm>
            <a:off x="772885" y="1089113"/>
            <a:ext cx="2830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Bronnen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B99AFB3-8CF4-44EE-9978-91014C9F7CA5}"/>
              </a:ext>
            </a:extLst>
          </p:cNvPr>
          <p:cNvSpPr txBox="1"/>
          <p:nvPr/>
        </p:nvSpPr>
        <p:spPr>
          <a:xfrm>
            <a:off x="772885" y="2092393"/>
            <a:ext cx="2492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C00000"/>
                </a:solidFill>
              </a:rPr>
              <a:t>Publicaties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D950739-6D0C-4CD9-B11D-DCFEA0160C10}"/>
              </a:ext>
            </a:extLst>
          </p:cNvPr>
          <p:cNvSpPr txBox="1"/>
          <p:nvPr/>
        </p:nvSpPr>
        <p:spPr>
          <a:xfrm>
            <a:off x="8022770" y="4724400"/>
            <a:ext cx="3649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De kerkelijke indeling</a:t>
            </a:r>
          </a:p>
          <a:p>
            <a:r>
              <a:rPr lang="nl-NL" sz="2800" dirty="0">
                <a:solidFill>
                  <a:srgbClr val="002060"/>
                </a:solidFill>
              </a:rPr>
              <a:t>In 1550</a:t>
            </a:r>
            <a:endParaRPr lang="nl-N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185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39B87A39-521E-4954-B3E8-9B9272F79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9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E4B7970-6160-43D5-9209-6E1C0D0228C1}"/>
              </a:ext>
            </a:extLst>
          </p:cNvPr>
          <p:cNvSpPr txBox="1"/>
          <p:nvPr/>
        </p:nvSpPr>
        <p:spPr>
          <a:xfrm>
            <a:off x="3135087" y="-108858"/>
            <a:ext cx="5954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één van 20 kaarten</a:t>
            </a:r>
          </a:p>
        </p:txBody>
      </p:sp>
    </p:spTree>
    <p:extLst>
      <p:ext uri="{BB962C8B-B14F-4D97-AF65-F5344CB8AC3E}">
        <p14:creationId xmlns:p14="http://schemas.microsoft.com/office/powerpoint/2010/main" val="2933725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whiteboard&#10;&#10;Beschrijving is gegenereerd met zeer hoge betrouwbaarheid">
            <a:extLst>
              <a:ext uri="{FF2B5EF4-FFF2-40B4-BE49-F238E27FC236}">
                <a16:creationId xmlns:a16="http://schemas.microsoft.com/office/drawing/2014/main" id="{BAB62E78-DBD3-4150-8839-4BDA691DD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4405"/>
            <a:ext cx="12192000" cy="598919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71712AE-12AC-4AF1-9EBA-F5789DABDFC4}"/>
              </a:ext>
            </a:extLst>
          </p:cNvPr>
          <p:cNvSpPr txBox="1"/>
          <p:nvPr/>
        </p:nvSpPr>
        <p:spPr>
          <a:xfrm>
            <a:off x="896110" y="-48483"/>
            <a:ext cx="2587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Parochiekerken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3E4E98F-0E7C-408C-A3DA-362C121FE894}"/>
              </a:ext>
            </a:extLst>
          </p:cNvPr>
          <p:cNvSpPr txBox="1"/>
          <p:nvPr/>
        </p:nvSpPr>
        <p:spPr>
          <a:xfrm>
            <a:off x="8991600" y="-37597"/>
            <a:ext cx="2356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kopie kaart 1565</a:t>
            </a:r>
          </a:p>
        </p:txBody>
      </p:sp>
    </p:spTree>
    <p:extLst>
      <p:ext uri="{BB962C8B-B14F-4D97-AF65-F5344CB8AC3E}">
        <p14:creationId xmlns:p14="http://schemas.microsoft.com/office/powerpoint/2010/main" val="2358336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B687B2C7-A1C8-4B6A-A2F0-58BFEBC56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FA7C36F-04C9-43B5-AB93-1EEB3C5D3EFE}"/>
              </a:ext>
            </a:extLst>
          </p:cNvPr>
          <p:cNvSpPr txBox="1"/>
          <p:nvPr/>
        </p:nvSpPr>
        <p:spPr>
          <a:xfrm>
            <a:off x="794657" y="-97974"/>
            <a:ext cx="6379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Historische atlas in GIS</a:t>
            </a:r>
          </a:p>
        </p:txBody>
      </p:sp>
    </p:spTree>
    <p:extLst>
      <p:ext uri="{BB962C8B-B14F-4D97-AF65-F5344CB8AC3E}">
        <p14:creationId xmlns:p14="http://schemas.microsoft.com/office/powerpoint/2010/main" val="1954070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aart, tekst&#10;&#10;Beschrijving is gegenereerd met zeer hoge betrouwbaarheid">
            <a:extLst>
              <a:ext uri="{FF2B5EF4-FFF2-40B4-BE49-F238E27FC236}">
                <a16:creationId xmlns:a16="http://schemas.microsoft.com/office/drawing/2014/main" id="{1E45C4A3-B4F8-4580-B4FD-A73993ADD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C5C9261-E5CD-4E25-A017-4DB8AFF667B7}"/>
              </a:ext>
            </a:extLst>
          </p:cNvPr>
          <p:cNvSpPr txBox="1"/>
          <p:nvPr/>
        </p:nvSpPr>
        <p:spPr>
          <a:xfrm>
            <a:off x="810705" y="-75415"/>
            <a:ext cx="539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Het Habsburgs kadaster, 1536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3CDB032-8D14-4F4A-BEF4-5FEDF96CDF84}"/>
              </a:ext>
            </a:extLst>
          </p:cNvPr>
          <p:cNvSpPr txBox="1"/>
          <p:nvPr/>
        </p:nvSpPr>
        <p:spPr>
          <a:xfrm>
            <a:off x="8588829" y="6446612"/>
            <a:ext cx="3746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 </a:t>
            </a:r>
            <a:r>
              <a:rPr lang="nl-NL" sz="2800" dirty="0"/>
              <a:t>20 - 25.000 percelen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412179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aart, tekst&#10;&#10;Beschrijving is gegenereerd met zeer hoge betrouwbaarheid">
            <a:extLst>
              <a:ext uri="{FF2B5EF4-FFF2-40B4-BE49-F238E27FC236}">
                <a16:creationId xmlns:a16="http://schemas.microsoft.com/office/drawing/2014/main" id="{4F81D6B3-969E-4C6F-875E-92E7A09C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B58A04D-655E-41D0-9972-168B21B88343}"/>
              </a:ext>
            </a:extLst>
          </p:cNvPr>
          <p:cNvSpPr txBox="1"/>
          <p:nvPr/>
        </p:nvSpPr>
        <p:spPr>
          <a:xfrm>
            <a:off x="433631" y="-94270"/>
            <a:ext cx="542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Het bisschoppelijk kadaster, ca 1450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6413AC7-BAF1-4387-AFD9-60C3AE977617}"/>
              </a:ext>
            </a:extLst>
          </p:cNvPr>
          <p:cNvSpPr txBox="1"/>
          <p:nvPr/>
        </p:nvSpPr>
        <p:spPr>
          <a:xfrm>
            <a:off x="8823488" y="6419651"/>
            <a:ext cx="3063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Ca 20000 percelen</a:t>
            </a:r>
          </a:p>
        </p:txBody>
      </p:sp>
    </p:spTree>
    <p:extLst>
      <p:ext uri="{BB962C8B-B14F-4D97-AF65-F5344CB8AC3E}">
        <p14:creationId xmlns:p14="http://schemas.microsoft.com/office/powerpoint/2010/main" val="1894618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8F84426D-6161-451F-BE8D-867D72AD7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252"/>
            <a:ext cx="12192000" cy="61294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12E174F-8837-4848-A7DF-ADDAA925F9A8}"/>
              </a:ext>
            </a:extLst>
          </p:cNvPr>
          <p:cNvSpPr txBox="1"/>
          <p:nvPr/>
        </p:nvSpPr>
        <p:spPr>
          <a:xfrm>
            <a:off x="641019" y="-71069"/>
            <a:ext cx="3808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De bezitters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96A9C66-0D15-4969-8CF9-AF9F4653BB4F}"/>
              </a:ext>
            </a:extLst>
          </p:cNvPr>
          <p:cNvSpPr txBox="1"/>
          <p:nvPr/>
        </p:nvSpPr>
        <p:spPr>
          <a:xfrm>
            <a:off x="8465270" y="6441533"/>
            <a:ext cx="3421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Ieder zijn eigen kleur</a:t>
            </a:r>
          </a:p>
        </p:txBody>
      </p:sp>
    </p:spTree>
    <p:extLst>
      <p:ext uri="{BB962C8B-B14F-4D97-AF65-F5344CB8AC3E}">
        <p14:creationId xmlns:p14="http://schemas.microsoft.com/office/powerpoint/2010/main" val="1130519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EA5F88F-87FC-4DD5-849A-3D7EF513A35E}"/>
              </a:ext>
            </a:extLst>
          </p:cNvPr>
          <p:cNvSpPr txBox="1"/>
          <p:nvPr/>
        </p:nvSpPr>
        <p:spPr>
          <a:xfrm>
            <a:off x="1194484" y="1581665"/>
            <a:ext cx="101737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Meertensinstituut		Veldnamen	ca 1950		bezuinigingen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HISGIS Friesland		kadaster 1832	2005		actief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De Woonomgeving		Proefproject	2003		projectfinanciering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 err="1">
                <a:solidFill>
                  <a:srgbClr val="002060"/>
                </a:solidFill>
              </a:rPr>
              <a:t>WatwasWaar</a:t>
            </a:r>
            <a:r>
              <a:rPr lang="nl-NL" dirty="0">
                <a:solidFill>
                  <a:srgbClr val="002060"/>
                </a:solidFill>
              </a:rPr>
              <a:t>		??		2007		projectfinanciering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RCE			kadaster 1832	2017		actief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Nationaal </a:t>
            </a:r>
            <a:r>
              <a:rPr lang="nl-NL" dirty="0" err="1">
                <a:solidFill>
                  <a:srgbClr val="002060"/>
                </a:solidFill>
              </a:rPr>
              <a:t>Georegister</a:t>
            </a:r>
            <a:r>
              <a:rPr lang="nl-NL" dirty="0">
                <a:solidFill>
                  <a:srgbClr val="002060"/>
                </a:solidFill>
              </a:rPr>
              <a:t>	Overheid		20.. &amp; 2017	actief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……….  Op de kaart		</a:t>
            </a:r>
            <a:r>
              <a:rPr lang="nl-NL" dirty="0" err="1">
                <a:solidFill>
                  <a:srgbClr val="002060"/>
                </a:solidFill>
              </a:rPr>
              <a:t>Locale</a:t>
            </a:r>
            <a:r>
              <a:rPr lang="nl-NL" dirty="0">
                <a:solidFill>
                  <a:srgbClr val="002060"/>
                </a:solidFill>
              </a:rPr>
              <a:t> overheden			actief</a:t>
            </a:r>
          </a:p>
          <a:p>
            <a:r>
              <a:rPr lang="nl-NL" dirty="0">
                <a:solidFill>
                  <a:srgbClr val="002060"/>
                </a:solidFill>
              </a:rPr>
              <a:t>			&amp; archiefdiensten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6D90FD5-B48A-4F27-B214-1D0156FE4917}"/>
              </a:ext>
            </a:extLst>
          </p:cNvPr>
          <p:cNvSpPr txBox="1"/>
          <p:nvPr/>
        </p:nvSpPr>
        <p:spPr>
          <a:xfrm>
            <a:off x="1430326" y="618094"/>
            <a:ext cx="5234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C00000"/>
                </a:solidFill>
              </a:rPr>
              <a:t>Historisch Geografische projecten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2CFCE86-E21A-40F2-ABEB-25832891001D}"/>
              </a:ext>
            </a:extLst>
          </p:cNvPr>
          <p:cNvSpPr txBox="1"/>
          <p:nvPr/>
        </p:nvSpPr>
        <p:spPr>
          <a:xfrm>
            <a:off x="7466029" y="5882326"/>
            <a:ext cx="3346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C00000"/>
                </a:solidFill>
              </a:rPr>
              <a:t>Toekomst ?????</a:t>
            </a:r>
          </a:p>
        </p:txBody>
      </p:sp>
    </p:spTree>
    <p:extLst>
      <p:ext uri="{BB962C8B-B14F-4D97-AF65-F5344CB8AC3E}">
        <p14:creationId xmlns:p14="http://schemas.microsoft.com/office/powerpoint/2010/main" val="37324111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961E171-1D09-44B5-B5F0-4F137ACFC1A2}"/>
              </a:ext>
            </a:extLst>
          </p:cNvPr>
          <p:cNvSpPr txBox="1"/>
          <p:nvPr/>
        </p:nvSpPr>
        <p:spPr>
          <a:xfrm>
            <a:off x="1102932" y="1357460"/>
            <a:ext cx="9832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0070C0"/>
                </a:solidFill>
              </a:rPr>
              <a:t>Reconstructie grondbezit in de provincie Utrecht in “1400”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0DB4956-34A7-47D3-AF2D-06D599D4C7A5}"/>
              </a:ext>
            </a:extLst>
          </p:cNvPr>
          <p:cNvSpPr txBox="1"/>
          <p:nvPr/>
        </p:nvSpPr>
        <p:spPr>
          <a:xfrm>
            <a:off x="2686639" y="2620652"/>
            <a:ext cx="66176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Digitale percelenkaart, op basis van kadaster 1832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Bronnen (doorzoekbaar)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FF0000"/>
                </a:solidFill>
              </a:rPr>
              <a:t>Gebruik en delen door derden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0940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8134D92-D42B-49DB-BB53-AE7029113B45}"/>
              </a:ext>
            </a:extLst>
          </p:cNvPr>
          <p:cNvSpPr txBox="1"/>
          <p:nvPr/>
        </p:nvSpPr>
        <p:spPr>
          <a:xfrm>
            <a:off x="1646119" y="1946084"/>
            <a:ext cx="102284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Plaatje					product			</a:t>
            </a:r>
            <a:r>
              <a:rPr lang="nl-NL" dirty="0" err="1">
                <a:solidFill>
                  <a:srgbClr val="002060"/>
                </a:solidFill>
              </a:rPr>
              <a:t>Printscreen</a:t>
            </a:r>
            <a:r>
              <a:rPr lang="nl-NL" dirty="0">
                <a:solidFill>
                  <a:srgbClr val="002060"/>
                </a:solidFill>
              </a:rPr>
              <a:t> van website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Kaart					product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Data in spreadsheet			halfproduct			</a:t>
            </a: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Via website </a:t>
            </a:r>
            <a:r>
              <a:rPr lang="nl-NL" u="sng" dirty="0">
                <a:solidFill>
                  <a:srgbClr val="002060"/>
                </a:solidFill>
              </a:rPr>
              <a:t>vanooststroom.com</a:t>
            </a:r>
            <a:r>
              <a:rPr lang="nl-NL" dirty="0">
                <a:solidFill>
                  <a:srgbClr val="002060"/>
                </a:solidFill>
              </a:rPr>
              <a:t>		halfproduct/</a:t>
            </a:r>
            <a:r>
              <a:rPr lang="nl-NL" dirty="0" err="1">
                <a:solidFill>
                  <a:srgbClr val="002060"/>
                </a:solidFill>
              </a:rPr>
              <a:t>read</a:t>
            </a:r>
            <a:r>
              <a:rPr lang="nl-NL" dirty="0">
                <a:solidFill>
                  <a:srgbClr val="002060"/>
                </a:solidFill>
              </a:rPr>
              <a:t> </a:t>
            </a:r>
            <a:r>
              <a:rPr lang="nl-NL" dirty="0" err="1">
                <a:solidFill>
                  <a:srgbClr val="002060"/>
                </a:solidFill>
              </a:rPr>
              <a:t>only</a:t>
            </a:r>
            <a:endParaRPr lang="nl-NL" dirty="0">
              <a:solidFill>
                <a:srgbClr val="002060"/>
              </a:solidFill>
            </a:endParaRPr>
          </a:p>
          <a:p>
            <a:endParaRPr lang="nl-NL" u="sng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GIS bestand voor </a:t>
            </a:r>
            <a:r>
              <a:rPr lang="nl-NL" dirty="0" err="1">
                <a:solidFill>
                  <a:srgbClr val="002060"/>
                </a:solidFill>
              </a:rPr>
              <a:t>Vieuwer</a:t>
            </a:r>
            <a:r>
              <a:rPr lang="nl-NL" dirty="0">
                <a:solidFill>
                  <a:srgbClr val="002060"/>
                </a:solidFill>
              </a:rPr>
              <a:t>			halfproduct/</a:t>
            </a:r>
            <a:r>
              <a:rPr lang="nl-NL" dirty="0" err="1">
                <a:solidFill>
                  <a:srgbClr val="002060"/>
                </a:solidFill>
              </a:rPr>
              <a:t>read</a:t>
            </a:r>
            <a:r>
              <a:rPr lang="nl-NL" dirty="0">
                <a:solidFill>
                  <a:srgbClr val="002060"/>
                </a:solidFill>
              </a:rPr>
              <a:t> </a:t>
            </a:r>
            <a:r>
              <a:rPr lang="nl-NL" dirty="0" err="1">
                <a:solidFill>
                  <a:srgbClr val="002060"/>
                </a:solidFill>
              </a:rPr>
              <a:t>only</a:t>
            </a:r>
            <a:endParaRPr lang="nl-NL" dirty="0">
              <a:solidFill>
                <a:srgbClr val="002060"/>
              </a:solidFill>
            </a:endParaRPr>
          </a:p>
          <a:p>
            <a:endParaRPr lang="nl-NL" dirty="0">
              <a:solidFill>
                <a:srgbClr val="002060"/>
              </a:solidFill>
            </a:endParaRPr>
          </a:p>
          <a:p>
            <a:r>
              <a:rPr lang="nl-NL" dirty="0">
                <a:solidFill>
                  <a:srgbClr val="002060"/>
                </a:solidFill>
              </a:rPr>
              <a:t>GIS bestand voor GIS (</a:t>
            </a:r>
            <a:r>
              <a:rPr lang="nl-NL" dirty="0" err="1">
                <a:solidFill>
                  <a:srgbClr val="002060"/>
                </a:solidFill>
              </a:rPr>
              <a:t>Arcgis</a:t>
            </a:r>
            <a:r>
              <a:rPr lang="nl-NL" dirty="0">
                <a:solidFill>
                  <a:srgbClr val="002060"/>
                </a:solidFill>
              </a:rPr>
              <a:t>, </a:t>
            </a:r>
            <a:r>
              <a:rPr lang="nl-NL" dirty="0" err="1">
                <a:solidFill>
                  <a:srgbClr val="002060"/>
                </a:solidFill>
              </a:rPr>
              <a:t>Qgis</a:t>
            </a:r>
            <a:r>
              <a:rPr lang="nl-NL" dirty="0">
                <a:solidFill>
                  <a:srgbClr val="002060"/>
                </a:solidFill>
              </a:rPr>
              <a:t>, </a:t>
            </a:r>
            <a:r>
              <a:rPr lang="nl-NL" dirty="0" err="1">
                <a:solidFill>
                  <a:srgbClr val="002060"/>
                </a:solidFill>
              </a:rPr>
              <a:t>Mapinfo</a:t>
            </a:r>
            <a:r>
              <a:rPr lang="nl-NL" dirty="0">
                <a:solidFill>
                  <a:srgbClr val="002060"/>
                </a:solidFill>
              </a:rPr>
              <a:t>)	proces met afspraken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3B2FC1-5DAD-4CF3-A3AA-F97DE7DF8E51}"/>
              </a:ext>
            </a:extLst>
          </p:cNvPr>
          <p:cNvSpPr txBox="1"/>
          <p:nvPr/>
        </p:nvSpPr>
        <p:spPr>
          <a:xfrm>
            <a:off x="1725104" y="876693"/>
            <a:ext cx="5260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C00000"/>
                </a:solidFill>
              </a:rPr>
              <a:t>Type producten/halfproducten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CD4368F-7274-425C-97AC-CADC1CD5671C}"/>
              </a:ext>
            </a:extLst>
          </p:cNvPr>
          <p:cNvSpPr txBox="1"/>
          <p:nvPr/>
        </p:nvSpPr>
        <p:spPr>
          <a:xfrm>
            <a:off x="1642724" y="5181597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En ????</a:t>
            </a:r>
          </a:p>
        </p:txBody>
      </p:sp>
    </p:spTree>
    <p:extLst>
      <p:ext uri="{BB962C8B-B14F-4D97-AF65-F5344CB8AC3E}">
        <p14:creationId xmlns:p14="http://schemas.microsoft.com/office/powerpoint/2010/main" val="3283513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E10863A2-5D78-49D2-B310-1BB059F70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5" y="0"/>
            <a:ext cx="11237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013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A880E64E-173C-410E-9B99-CCB354FBF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390"/>
            <a:ext cx="12192000" cy="613121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D188607-B383-460D-980E-5398A35947B3}"/>
              </a:ext>
            </a:extLst>
          </p:cNvPr>
          <p:cNvSpPr txBox="1"/>
          <p:nvPr/>
        </p:nvSpPr>
        <p:spPr>
          <a:xfrm>
            <a:off x="725864" y="-9427"/>
            <a:ext cx="5071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Grondbezit van de Duitse Orde…..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01CEDF6-E20A-4CD0-9483-702B945FBB33}"/>
              </a:ext>
            </a:extLst>
          </p:cNvPr>
          <p:cNvSpPr txBox="1"/>
          <p:nvPr/>
        </p:nvSpPr>
        <p:spPr>
          <a:xfrm>
            <a:off x="6890994" y="6438047"/>
            <a:ext cx="512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……..geleverd als GIS bestand</a:t>
            </a:r>
          </a:p>
        </p:txBody>
      </p:sp>
    </p:spTree>
    <p:extLst>
      <p:ext uri="{BB962C8B-B14F-4D97-AF65-F5344CB8AC3E}">
        <p14:creationId xmlns:p14="http://schemas.microsoft.com/office/powerpoint/2010/main" val="11294224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4B924F67-DC93-4FF8-98E4-B1CF5C04E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988"/>
            <a:ext cx="12192000" cy="6129495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B4095FF-B70D-4D54-9ED3-4AC2627C4779}"/>
              </a:ext>
            </a:extLst>
          </p:cNvPr>
          <p:cNvSpPr txBox="1"/>
          <p:nvPr/>
        </p:nvSpPr>
        <p:spPr>
          <a:xfrm>
            <a:off x="631372" y="-119739"/>
            <a:ext cx="6923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Veldnamenproject Kromme Rijngebied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3793590-8E3E-4B4D-B07B-9BFFCAE8F101}"/>
              </a:ext>
            </a:extLst>
          </p:cNvPr>
          <p:cNvSpPr txBox="1"/>
          <p:nvPr/>
        </p:nvSpPr>
        <p:spPr>
          <a:xfrm>
            <a:off x="6172200" y="6370167"/>
            <a:ext cx="570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Samenwerking met </a:t>
            </a:r>
            <a:r>
              <a:rPr lang="nl-NL" sz="2800" dirty="0" err="1"/>
              <a:t>locale</a:t>
            </a:r>
            <a:r>
              <a:rPr lang="nl-NL" sz="2800" dirty="0"/>
              <a:t> historici </a:t>
            </a:r>
          </a:p>
        </p:txBody>
      </p:sp>
    </p:spTree>
    <p:extLst>
      <p:ext uri="{BB962C8B-B14F-4D97-AF65-F5344CB8AC3E}">
        <p14:creationId xmlns:p14="http://schemas.microsoft.com/office/powerpoint/2010/main" val="34796704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27D3A07-BB87-4476-B54A-9E96355163A2}"/>
              </a:ext>
            </a:extLst>
          </p:cNvPr>
          <p:cNvSpPr txBox="1"/>
          <p:nvPr/>
        </p:nvSpPr>
        <p:spPr>
          <a:xfrm>
            <a:off x="744718" y="750491"/>
            <a:ext cx="2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C00000"/>
                </a:solidFill>
              </a:rPr>
              <a:t>Ten slotte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C43193D-A7E3-4480-AB1C-F88C2063B718}"/>
              </a:ext>
            </a:extLst>
          </p:cNvPr>
          <p:cNvSpPr txBox="1"/>
          <p:nvPr/>
        </p:nvSpPr>
        <p:spPr>
          <a:xfrm>
            <a:off x="2318994" y="1692155"/>
            <a:ext cx="67495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Grote verbetering in beschikbaarheid van digitale bronnen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Aanzienlijke verbetering in de mogelijkheden van GIS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Diverse mogelijkheden in het kunnen delen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>
                <a:solidFill>
                  <a:srgbClr val="002060"/>
                </a:solidFill>
              </a:rPr>
              <a:t>Enige zorg over “open data” en de toekomst</a:t>
            </a:r>
          </a:p>
          <a:p>
            <a:endParaRPr lang="nl-NL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60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whiteboard&#10;&#10;Beschrijving is gegenereerd met zeer hoge betrouwbaarheid">
            <a:extLst>
              <a:ext uri="{FF2B5EF4-FFF2-40B4-BE49-F238E27FC236}">
                <a16:creationId xmlns:a16="http://schemas.microsoft.com/office/drawing/2014/main" id="{166636EB-D515-48C3-8E91-E34B166D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00538"/>
            <a:ext cx="2114550" cy="1038750"/>
          </a:xfrm>
          <a:prstGeom prst="rect">
            <a:avLst/>
          </a:prstGeom>
        </p:spPr>
      </p:pic>
      <p:pic>
        <p:nvPicPr>
          <p:cNvPr id="4" name="Afbeelding 3" descr="Afbeelding met tekst&#10;&#10;Beschrijving is gegenereerd met zeer hoge betrouwbaarheid">
            <a:extLst>
              <a:ext uri="{FF2B5EF4-FFF2-40B4-BE49-F238E27FC236}">
                <a16:creationId xmlns:a16="http://schemas.microsoft.com/office/drawing/2014/main" id="{3DE8DD8A-0F02-4262-A345-C8A579369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7" y="3964408"/>
            <a:ext cx="1312833" cy="186489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2F9B799-A59C-4836-9FEB-AB5DF523B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86" y="2971800"/>
            <a:ext cx="2023852" cy="140294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E352B02-7811-48E2-A924-3A1BE9A60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075" y="1561026"/>
            <a:ext cx="1312833" cy="169817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1DB2CD0-67BD-4966-A869-C02DD856B8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329" y="339940"/>
            <a:ext cx="1423452" cy="2094649"/>
          </a:xfrm>
          <a:prstGeom prst="rect">
            <a:avLst/>
          </a:prstGeom>
        </p:spPr>
      </p:pic>
      <p:sp>
        <p:nvSpPr>
          <p:cNvPr id="8" name="Pijl: rechts 7">
            <a:extLst>
              <a:ext uri="{FF2B5EF4-FFF2-40B4-BE49-F238E27FC236}">
                <a16:creationId xmlns:a16="http://schemas.microsoft.com/office/drawing/2014/main" id="{00EC2BFE-C778-4376-9118-2553EE9B5AFE}"/>
              </a:ext>
            </a:extLst>
          </p:cNvPr>
          <p:cNvSpPr/>
          <p:nvPr/>
        </p:nvSpPr>
        <p:spPr>
          <a:xfrm>
            <a:off x="2179161" y="3429000"/>
            <a:ext cx="6429808" cy="5354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DB712F8-4A96-42A6-B97A-BCE5F5288B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0" t="1262" r="5308" b="-1262"/>
          <a:stretch/>
        </p:blipFill>
        <p:spPr>
          <a:xfrm>
            <a:off x="3540553" y="2971800"/>
            <a:ext cx="2335045" cy="1551991"/>
          </a:xfrm>
          <a:prstGeom prst="rect">
            <a:avLst/>
          </a:prstGeom>
        </p:spPr>
      </p:pic>
      <p:pic>
        <p:nvPicPr>
          <p:cNvPr id="10" name="Afbeelding 9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CD43F2F9-3DF1-4296-8191-58686E7299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2" r="29732"/>
          <a:stretch/>
        </p:blipFill>
        <p:spPr>
          <a:xfrm>
            <a:off x="3706589" y="466784"/>
            <a:ext cx="1915886" cy="1774827"/>
          </a:xfrm>
          <a:prstGeom prst="rect">
            <a:avLst/>
          </a:prstGeom>
        </p:spPr>
      </p:pic>
      <p:sp>
        <p:nvSpPr>
          <p:cNvPr id="11" name="Pijl: rechts 10">
            <a:extLst>
              <a:ext uri="{FF2B5EF4-FFF2-40B4-BE49-F238E27FC236}">
                <a16:creationId xmlns:a16="http://schemas.microsoft.com/office/drawing/2014/main" id="{1161874F-963A-44CE-B4F7-58925469A642}"/>
              </a:ext>
            </a:extLst>
          </p:cNvPr>
          <p:cNvSpPr/>
          <p:nvPr/>
        </p:nvSpPr>
        <p:spPr>
          <a:xfrm rot="16200000">
            <a:off x="3945674" y="2358935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/>
          </a:p>
        </p:txBody>
      </p:sp>
      <p:sp>
        <p:nvSpPr>
          <p:cNvPr id="12" name="Pijl: rechts 11">
            <a:extLst>
              <a:ext uri="{FF2B5EF4-FFF2-40B4-BE49-F238E27FC236}">
                <a16:creationId xmlns:a16="http://schemas.microsoft.com/office/drawing/2014/main" id="{DBF06F99-A147-4F70-962B-B7CE8410F6FD}"/>
              </a:ext>
            </a:extLst>
          </p:cNvPr>
          <p:cNvSpPr/>
          <p:nvPr/>
        </p:nvSpPr>
        <p:spPr>
          <a:xfrm rot="5400000">
            <a:off x="4860076" y="2380703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/>
          </a:p>
        </p:txBody>
      </p:sp>
      <p:pic>
        <p:nvPicPr>
          <p:cNvPr id="13" name="Afbeelding 12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E6F5B004-78E4-4F13-A995-8ECFD89D73C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" r="11964"/>
          <a:stretch/>
        </p:blipFill>
        <p:spPr>
          <a:xfrm>
            <a:off x="3516084" y="5188777"/>
            <a:ext cx="2339581" cy="1402944"/>
          </a:xfrm>
          <a:prstGeom prst="rect">
            <a:avLst/>
          </a:prstGeom>
        </p:spPr>
      </p:pic>
      <p:sp>
        <p:nvSpPr>
          <p:cNvPr id="14" name="Pijl: rechts 13">
            <a:extLst>
              <a:ext uri="{FF2B5EF4-FFF2-40B4-BE49-F238E27FC236}">
                <a16:creationId xmlns:a16="http://schemas.microsoft.com/office/drawing/2014/main" id="{28273736-6804-442C-B96B-DF1F5D19FA99}"/>
              </a:ext>
            </a:extLst>
          </p:cNvPr>
          <p:cNvSpPr/>
          <p:nvPr/>
        </p:nvSpPr>
        <p:spPr>
          <a:xfrm rot="16200000">
            <a:off x="4860075" y="4644936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/>
          </a:p>
        </p:txBody>
      </p:sp>
      <p:sp>
        <p:nvSpPr>
          <p:cNvPr id="15" name="Pijl: rechts 14">
            <a:extLst>
              <a:ext uri="{FF2B5EF4-FFF2-40B4-BE49-F238E27FC236}">
                <a16:creationId xmlns:a16="http://schemas.microsoft.com/office/drawing/2014/main" id="{D9F8DEFF-1848-4167-AF0A-FDF781AFF261}"/>
              </a:ext>
            </a:extLst>
          </p:cNvPr>
          <p:cNvSpPr/>
          <p:nvPr/>
        </p:nvSpPr>
        <p:spPr>
          <a:xfrm rot="5400000">
            <a:off x="3967449" y="4666704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CF69E471-3612-4822-94B7-24E9F57EA3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9" r="46607"/>
          <a:stretch/>
        </p:blipFill>
        <p:spPr>
          <a:xfrm>
            <a:off x="8595201" y="1249538"/>
            <a:ext cx="3211444" cy="4406009"/>
          </a:xfrm>
          <a:prstGeom prst="rect">
            <a:avLst/>
          </a:prstGeom>
        </p:spPr>
      </p:pic>
      <p:sp>
        <p:nvSpPr>
          <p:cNvPr id="18" name="Pijl: rechts 17">
            <a:extLst>
              <a:ext uri="{FF2B5EF4-FFF2-40B4-BE49-F238E27FC236}">
                <a16:creationId xmlns:a16="http://schemas.microsoft.com/office/drawing/2014/main" id="{D84C9CC2-7BBE-4558-B4E6-E87B30FB5CAF}"/>
              </a:ext>
            </a:extLst>
          </p:cNvPr>
          <p:cNvSpPr/>
          <p:nvPr/>
        </p:nvSpPr>
        <p:spPr>
          <a:xfrm rot="16200000">
            <a:off x="6068389" y="2467791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/>
          </a:p>
        </p:txBody>
      </p:sp>
      <p:sp>
        <p:nvSpPr>
          <p:cNvPr id="19" name="Pijl: rechts 18">
            <a:extLst>
              <a:ext uri="{FF2B5EF4-FFF2-40B4-BE49-F238E27FC236}">
                <a16:creationId xmlns:a16="http://schemas.microsoft.com/office/drawing/2014/main" id="{86442934-5E40-44AB-8E71-27D88CD36151}"/>
              </a:ext>
            </a:extLst>
          </p:cNvPr>
          <p:cNvSpPr/>
          <p:nvPr/>
        </p:nvSpPr>
        <p:spPr>
          <a:xfrm rot="5400000">
            <a:off x="6879173" y="2520040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Pijl: rechts 20">
            <a:extLst>
              <a:ext uri="{FF2B5EF4-FFF2-40B4-BE49-F238E27FC236}">
                <a16:creationId xmlns:a16="http://schemas.microsoft.com/office/drawing/2014/main" id="{8F3934A6-B571-41A9-A1A6-991B990E3066}"/>
              </a:ext>
            </a:extLst>
          </p:cNvPr>
          <p:cNvSpPr/>
          <p:nvPr/>
        </p:nvSpPr>
        <p:spPr>
          <a:xfrm rot="5400000">
            <a:off x="7993384" y="4623164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89A20A7-40A2-4236-96BD-DEDAC2032D3D}"/>
              </a:ext>
            </a:extLst>
          </p:cNvPr>
          <p:cNvSpPr txBox="1"/>
          <p:nvPr/>
        </p:nvSpPr>
        <p:spPr>
          <a:xfrm>
            <a:off x="6312635" y="1600205"/>
            <a:ext cx="10959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rgbClr val="C00000"/>
                </a:solidFill>
              </a:rPr>
              <a:t>? ?</a:t>
            </a:r>
          </a:p>
          <a:p>
            <a:endParaRPr lang="nl-NL" sz="4800" dirty="0">
              <a:solidFill>
                <a:srgbClr val="C00000"/>
              </a:solidFill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E569B414-5D27-4F9A-ADEB-FD82B291D256}"/>
              </a:ext>
            </a:extLst>
          </p:cNvPr>
          <p:cNvSpPr txBox="1"/>
          <p:nvPr/>
        </p:nvSpPr>
        <p:spPr>
          <a:xfrm>
            <a:off x="7257916" y="5192486"/>
            <a:ext cx="10959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rgbClr val="C00000"/>
                </a:solidFill>
              </a:rPr>
              <a:t>? ?</a:t>
            </a:r>
          </a:p>
          <a:p>
            <a:endParaRPr lang="nl-NL" sz="4800" dirty="0">
              <a:solidFill>
                <a:srgbClr val="C00000"/>
              </a:solidFill>
            </a:endParaRPr>
          </a:p>
        </p:txBody>
      </p:sp>
      <p:sp>
        <p:nvSpPr>
          <p:cNvPr id="31" name="Pijl: rechts 30">
            <a:extLst>
              <a:ext uri="{FF2B5EF4-FFF2-40B4-BE49-F238E27FC236}">
                <a16:creationId xmlns:a16="http://schemas.microsoft.com/office/drawing/2014/main" id="{66D0EF02-4C4C-4DA3-8E86-DE3E53BC00AB}"/>
              </a:ext>
            </a:extLst>
          </p:cNvPr>
          <p:cNvSpPr/>
          <p:nvPr/>
        </p:nvSpPr>
        <p:spPr>
          <a:xfrm rot="16200000">
            <a:off x="7244047" y="4579622"/>
            <a:ext cx="322218" cy="31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/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9868A83E-E167-47A6-B7BB-922D9E450B11}"/>
              </a:ext>
            </a:extLst>
          </p:cNvPr>
          <p:cNvSpPr txBox="1"/>
          <p:nvPr/>
        </p:nvSpPr>
        <p:spPr>
          <a:xfrm>
            <a:off x="3309257" y="0"/>
            <a:ext cx="4099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spc="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 PROCES</a:t>
            </a:r>
          </a:p>
        </p:txBody>
      </p:sp>
      <p:sp>
        <p:nvSpPr>
          <p:cNvPr id="33" name="Pijl: rechts 32">
            <a:extLst>
              <a:ext uri="{FF2B5EF4-FFF2-40B4-BE49-F238E27FC236}">
                <a16:creationId xmlns:a16="http://schemas.microsoft.com/office/drawing/2014/main" id="{4521AB12-7118-4C37-BC6A-69C596A78593}"/>
              </a:ext>
            </a:extLst>
          </p:cNvPr>
          <p:cNvSpPr/>
          <p:nvPr/>
        </p:nvSpPr>
        <p:spPr>
          <a:xfrm>
            <a:off x="2143738" y="1027328"/>
            <a:ext cx="1165519" cy="32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BFC152AC-3283-446E-9885-528919E09A96}"/>
              </a:ext>
            </a:extLst>
          </p:cNvPr>
          <p:cNvSpPr/>
          <p:nvPr/>
        </p:nvSpPr>
        <p:spPr>
          <a:xfrm>
            <a:off x="2176392" y="5642867"/>
            <a:ext cx="1165519" cy="32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76888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A36FC65-0953-4ECB-B190-A5C1A1600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74" y="-8238"/>
            <a:ext cx="10710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546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BA0246A-E755-4895-91E4-3D434D1BBAAA}"/>
              </a:ext>
            </a:extLst>
          </p:cNvPr>
          <p:cNvSpPr txBox="1"/>
          <p:nvPr/>
        </p:nvSpPr>
        <p:spPr>
          <a:xfrm>
            <a:off x="1300899" y="1055802"/>
            <a:ext cx="1734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0000"/>
                </a:solidFill>
              </a:rPr>
              <a:t>Nodig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B7BF86-FD02-48A6-9352-689F632802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9" t="10676" r="46607" b="9027"/>
          <a:stretch/>
        </p:blipFill>
        <p:spPr>
          <a:xfrm>
            <a:off x="5993540" y="-19956"/>
            <a:ext cx="6353175" cy="6998914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A2B0953-539F-4B82-848F-443EC7FE5D45}"/>
              </a:ext>
            </a:extLst>
          </p:cNvPr>
          <p:cNvSpPr txBox="1"/>
          <p:nvPr/>
        </p:nvSpPr>
        <p:spPr>
          <a:xfrm>
            <a:off x="452712" y="5794006"/>
            <a:ext cx="8778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/>
              <a:t>De vindplaats voor historische </a:t>
            </a:r>
            <a:r>
              <a:rPr lang="nl-NL" sz="3200" b="1" dirty="0" err="1"/>
              <a:t>geo</a:t>
            </a:r>
            <a:r>
              <a:rPr lang="nl-NL" sz="3200" b="1" dirty="0"/>
              <a:t> informatie van heel Nederland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BD1489-CFE2-4BB5-92C2-4D787ED77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4" y="1843087"/>
            <a:ext cx="63531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7732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8497</TotalTime>
  <Words>655</Words>
  <Application>Microsoft Office PowerPoint</Application>
  <PresentationFormat>Breedbeeld</PresentationFormat>
  <Paragraphs>183</Paragraphs>
  <Slides>43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43</vt:i4>
      </vt:variant>
    </vt:vector>
  </HeadingPairs>
  <TitlesOfParts>
    <vt:vector size="50" baseType="lpstr">
      <vt:lpstr>Arial</vt:lpstr>
      <vt:lpstr>Arial Black</vt:lpstr>
      <vt:lpstr>Calibri</vt:lpstr>
      <vt:lpstr>Calibri Light</vt:lpstr>
      <vt:lpstr>Wingdings</vt:lpstr>
      <vt:lpstr>Kantoorthema</vt:lpstr>
      <vt:lpstr>1_Kantoorthema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Historisch Kadaster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Ad van Ooststroom</dc:creator>
  <cp:lastModifiedBy>Ad van Ooststroom</cp:lastModifiedBy>
  <cp:revision>122</cp:revision>
  <dcterms:created xsi:type="dcterms:W3CDTF">2018-06-05T12:02:28Z</dcterms:created>
  <dcterms:modified xsi:type="dcterms:W3CDTF">2018-06-26T13:44:00Z</dcterms:modified>
</cp:coreProperties>
</file>